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9" r:id="rId4"/>
    <p:sldMasterId id="2147483696" r:id="rId5"/>
  </p:sldMasterIdLst>
  <p:notesMasterIdLst>
    <p:notesMasterId r:id="rId57"/>
  </p:notesMasterIdLst>
  <p:handoutMasterIdLst>
    <p:handoutMasterId r:id="rId58"/>
  </p:handoutMasterIdLst>
  <p:sldIdLst>
    <p:sldId id="284" r:id="rId6"/>
    <p:sldId id="285" r:id="rId7"/>
    <p:sldId id="267" r:id="rId8"/>
    <p:sldId id="338" r:id="rId9"/>
    <p:sldId id="339" r:id="rId10"/>
    <p:sldId id="340" r:id="rId11"/>
    <p:sldId id="341" r:id="rId12"/>
    <p:sldId id="342" r:id="rId13"/>
    <p:sldId id="343" r:id="rId14"/>
    <p:sldId id="298" r:id="rId15"/>
    <p:sldId id="325" r:id="rId16"/>
    <p:sldId id="305" r:id="rId17"/>
    <p:sldId id="326" r:id="rId18"/>
    <p:sldId id="270" r:id="rId19"/>
    <p:sldId id="268" r:id="rId20"/>
    <p:sldId id="344" r:id="rId21"/>
    <p:sldId id="345" r:id="rId22"/>
    <p:sldId id="346" r:id="rId23"/>
    <p:sldId id="299" r:id="rId24"/>
    <p:sldId id="306" r:id="rId25"/>
    <p:sldId id="300" r:id="rId26"/>
    <p:sldId id="307" r:id="rId27"/>
    <p:sldId id="308" r:id="rId28"/>
    <p:sldId id="309" r:id="rId29"/>
    <p:sldId id="256" r:id="rId30"/>
    <p:sldId id="322" r:id="rId31"/>
    <p:sldId id="324" r:id="rId32"/>
    <p:sldId id="323" r:id="rId33"/>
    <p:sldId id="311" r:id="rId34"/>
    <p:sldId id="314" r:id="rId35"/>
    <p:sldId id="315" r:id="rId36"/>
    <p:sldId id="272" r:id="rId37"/>
    <p:sldId id="347" r:id="rId38"/>
    <p:sldId id="290" r:id="rId39"/>
    <p:sldId id="291" r:id="rId40"/>
    <p:sldId id="316" r:id="rId41"/>
    <p:sldId id="327" r:id="rId42"/>
    <p:sldId id="317" r:id="rId43"/>
    <p:sldId id="328" r:id="rId44"/>
    <p:sldId id="329" r:id="rId45"/>
    <p:sldId id="330" r:id="rId46"/>
    <p:sldId id="336" r:id="rId47"/>
    <p:sldId id="337" r:id="rId48"/>
    <p:sldId id="331" r:id="rId49"/>
    <p:sldId id="332" r:id="rId50"/>
    <p:sldId id="333" r:id="rId51"/>
    <p:sldId id="334" r:id="rId52"/>
    <p:sldId id="297" r:id="rId53"/>
    <p:sldId id="335" r:id="rId54"/>
    <p:sldId id="348" r:id="rId55"/>
    <p:sldId id="282" r:id="rId56"/>
  </p:sldIdLst>
  <p:sldSz cx="12192000" cy="6858000"/>
  <p:notesSz cx="6858000" cy="9144000"/>
  <p:defaultTextStyle>
    <a:defPPr>
      <a:defRPr lang="zh-CN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325" userDrawn="1">
          <p15:clr>
            <a:srgbClr val="A4A3A4"/>
          </p15:clr>
        </p15:guide>
        <p15:guide id="4" pos="7355" userDrawn="1">
          <p15:clr>
            <a:srgbClr val="A4A3A4"/>
          </p15:clr>
        </p15:guide>
        <p15:guide id="5" orient="horz" pos="346" userDrawn="1">
          <p15:clr>
            <a:srgbClr val="A4A3A4"/>
          </p15:clr>
        </p15:guide>
        <p15:guide id="6" orient="horz" pos="3952" userDrawn="1">
          <p15:clr>
            <a:srgbClr val="A4A3A4"/>
          </p15:clr>
        </p15:guide>
        <p15:guide id="7" pos="4747" userDrawn="1">
          <p15:clr>
            <a:srgbClr val="A4A3A4"/>
          </p15:clr>
        </p15:guide>
        <p15:guide id="8" pos="2933" userDrawn="1">
          <p15:clr>
            <a:srgbClr val="F26B43"/>
          </p15:clr>
        </p15:guide>
        <p15:guide id="9" orient="horz" pos="1661" userDrawn="1">
          <p15:clr>
            <a:srgbClr val="F26B43"/>
          </p15:clr>
        </p15:guide>
        <p15:guide id="10" orient="horz" pos="2659" userDrawn="1">
          <p15:clr>
            <a:srgbClr val="F26B43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A1F32"/>
    <a:srgbClr val="0F6FC6"/>
    <a:srgbClr val="FFCC99"/>
    <a:srgbClr val="0E53EE"/>
    <a:srgbClr val="E14E4E"/>
    <a:srgbClr val="20BB67"/>
    <a:srgbClr val="262626"/>
    <a:srgbClr val="27CAD6"/>
    <a:srgbClr val="1DA8E1"/>
    <a:srgbClr val="E73A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808" autoAdjust="0"/>
    <p:restoredTop sz="93946" autoAdjust="0"/>
  </p:normalViewPr>
  <p:slideViewPr>
    <p:cSldViewPr snapToGrid="0" showGuides="1">
      <p:cViewPr>
        <p:scale>
          <a:sx n="66" d="100"/>
          <a:sy n="66" d="100"/>
        </p:scale>
        <p:origin x="-1478" y="-317"/>
      </p:cViewPr>
      <p:guideLst>
        <p:guide orient="horz" pos="2160"/>
        <p:guide orient="horz" pos="346"/>
        <p:guide orient="horz" pos="3952"/>
        <p:guide orient="horz" pos="1661"/>
        <p:guide orient="horz" pos="2659"/>
        <p:guide pos="3840"/>
        <p:guide pos="325"/>
        <p:guide pos="7355"/>
        <p:guide pos="4747"/>
        <p:guide pos="2933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5552"/>
    </p:cViewPr>
  </p:sorterViewPr>
  <p:notesViewPr>
    <p:cSldViewPr snapToGrid="0">
      <p:cViewPr varScale="1">
        <p:scale>
          <a:sx n="50" d="100"/>
          <a:sy n="50" d="100"/>
        </p:scale>
        <p:origin x="2708" y="2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63" Type="http://schemas.microsoft.com/office/2016/11/relationships/changesInfo" Target="changesInfos/changesInfo1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handoutMaster" Target="handoutMasters/handoutMaster1.xml"/><Relationship Id="rId5" Type="http://schemas.openxmlformats.org/officeDocument/2006/relationships/slideMaster" Target="slideMasters/slideMaster2.xml"/><Relationship Id="rId61" Type="http://schemas.openxmlformats.org/officeDocument/2006/relationships/theme" Target="theme/theme1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presProps" Target="presProps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ung YuLing" userId="77d3b34673d4b3c2" providerId="LiveId" clId="{96170D52-EC07-435D-9BEE-B22B0A0913EE}"/>
    <pc:docChg chg="undo custSel addSld delSld modSld sldOrd">
      <pc:chgData name="Hung YuLing" userId="77d3b34673d4b3c2" providerId="LiveId" clId="{96170D52-EC07-435D-9BEE-B22B0A0913EE}" dt="2024-01-14T00:55:11.954" v="1737" actId="2165"/>
      <pc:docMkLst>
        <pc:docMk/>
      </pc:docMkLst>
      <pc:sldChg chg="delSp modSp mod">
        <pc:chgData name="Hung YuLing" userId="77d3b34673d4b3c2" providerId="LiveId" clId="{96170D52-EC07-435D-9BEE-B22B0A0913EE}" dt="2024-01-14T00:49:18.674" v="1718" actId="478"/>
        <pc:sldMkLst>
          <pc:docMk/>
          <pc:sldMk cId="273798202" sldId="282"/>
        </pc:sldMkLst>
        <pc:spChg chg="del">
          <ac:chgData name="Hung YuLing" userId="77d3b34673d4b3c2" providerId="LiveId" clId="{96170D52-EC07-435D-9BEE-B22B0A0913EE}" dt="2024-01-14T00:49:18.674" v="1718" actId="478"/>
          <ac:spMkLst>
            <pc:docMk/>
            <pc:sldMk cId="273798202" sldId="282"/>
            <ac:spMk id="6" creationId="{FA37BE91-D33D-48A3-846A-5F41F1219C60}"/>
          </ac:spMkLst>
        </pc:spChg>
        <pc:spChg chg="del mod">
          <ac:chgData name="Hung YuLing" userId="77d3b34673d4b3c2" providerId="LiveId" clId="{96170D52-EC07-435D-9BEE-B22B0A0913EE}" dt="2024-01-14T00:49:15.214" v="1717" actId="478"/>
          <ac:spMkLst>
            <pc:docMk/>
            <pc:sldMk cId="273798202" sldId="282"/>
            <ac:spMk id="5037" creationId="{207DE066-2017-463D-B24A-DEA3D2696482}"/>
          </ac:spMkLst>
        </pc:spChg>
      </pc:sldChg>
      <pc:sldChg chg="addSp delSp modSp mod">
        <pc:chgData name="Hung YuLing" userId="77d3b34673d4b3c2" providerId="LiveId" clId="{96170D52-EC07-435D-9BEE-B22B0A0913EE}" dt="2024-01-14T00:53:40.761" v="1734" actId="207"/>
        <pc:sldMkLst>
          <pc:docMk/>
          <pc:sldMk cId="1062274877" sldId="284"/>
        </pc:sldMkLst>
        <pc:spChg chg="del mod">
          <ac:chgData name="Hung YuLing" userId="77d3b34673d4b3c2" providerId="LiveId" clId="{96170D52-EC07-435D-9BEE-B22B0A0913EE}" dt="2024-01-13T17:30:19.356" v="1074" actId="478"/>
          <ac:spMkLst>
            <pc:docMk/>
            <pc:sldMk cId="1062274877" sldId="284"/>
            <ac:spMk id="2" creationId="{DFE597AE-6AD0-4D98-9F45-A1A93A326F3C}"/>
          </ac:spMkLst>
        </pc:spChg>
        <pc:spChg chg="mod">
          <ac:chgData name="Hung YuLing" userId="77d3b34673d4b3c2" providerId="LiveId" clId="{96170D52-EC07-435D-9BEE-B22B0A0913EE}" dt="2024-01-13T17:40:01.716" v="1123" actId="1076"/>
          <ac:spMkLst>
            <pc:docMk/>
            <pc:sldMk cId="1062274877" sldId="284"/>
            <ac:spMk id="3" creationId="{C2DC31EB-1A15-4FF8-9473-CE707092D69A}"/>
          </ac:spMkLst>
        </pc:spChg>
        <pc:spChg chg="del mod">
          <ac:chgData name="Hung YuLing" userId="77d3b34673d4b3c2" providerId="LiveId" clId="{96170D52-EC07-435D-9BEE-B22B0A0913EE}" dt="2024-01-13T17:30:13.075" v="1072" actId="478"/>
          <ac:spMkLst>
            <pc:docMk/>
            <pc:sldMk cId="1062274877" sldId="284"/>
            <ac:spMk id="4" creationId="{4A34F56B-0E19-4CE1-B422-3F8336013D51}"/>
          </ac:spMkLst>
        </pc:spChg>
        <pc:spChg chg="mod">
          <ac:chgData name="Hung YuLing" userId="77d3b34673d4b3c2" providerId="LiveId" clId="{96170D52-EC07-435D-9BEE-B22B0A0913EE}" dt="2024-01-13T17:40:27.177" v="1128" actId="1076"/>
          <ac:spMkLst>
            <pc:docMk/>
            <pc:sldMk cId="1062274877" sldId="284"/>
            <ac:spMk id="5" creationId="{D2F8C888-A9DB-4F23-822E-6A538277BE47}"/>
          </ac:spMkLst>
        </pc:spChg>
        <pc:spChg chg="add mod">
          <ac:chgData name="Hung YuLing" userId="77d3b34673d4b3c2" providerId="LiveId" clId="{96170D52-EC07-435D-9BEE-B22B0A0913EE}" dt="2024-01-13T17:28:05.839" v="1041" actId="33987"/>
          <ac:spMkLst>
            <pc:docMk/>
            <pc:sldMk cId="1062274877" sldId="284"/>
            <ac:spMk id="6" creationId="{31BBAF26-6112-9C4C-5B05-8B32B1488D92}"/>
          </ac:spMkLst>
        </pc:spChg>
        <pc:spChg chg="add mod">
          <ac:chgData name="Hung YuLing" userId="77d3b34673d4b3c2" providerId="LiveId" clId="{96170D52-EC07-435D-9BEE-B22B0A0913EE}" dt="2024-01-14T00:53:40.761" v="1734" actId="207"/>
          <ac:spMkLst>
            <pc:docMk/>
            <pc:sldMk cId="1062274877" sldId="284"/>
            <ac:spMk id="7" creationId="{D0B1EC1E-01F4-BA00-A6D7-EC4EF57B1C75}"/>
          </ac:spMkLst>
        </pc:spChg>
        <pc:spChg chg="mod">
          <ac:chgData name="Hung YuLing" userId="77d3b34673d4b3c2" providerId="LiveId" clId="{96170D52-EC07-435D-9BEE-B22B0A0913EE}" dt="2024-01-13T17:40:43.960" v="1131" actId="1076"/>
          <ac:spMkLst>
            <pc:docMk/>
            <pc:sldMk cId="1062274877" sldId="284"/>
            <ac:spMk id="8" creationId="{71FC3B9B-6D9B-4615-89E4-50226874C9E3}"/>
          </ac:spMkLst>
        </pc:spChg>
        <pc:spChg chg="mod">
          <ac:chgData name="Hung YuLing" userId="77d3b34673d4b3c2" providerId="LiveId" clId="{96170D52-EC07-435D-9BEE-B22B0A0913EE}" dt="2024-01-13T17:39:56.963" v="1122" actId="1076"/>
          <ac:spMkLst>
            <pc:docMk/>
            <pc:sldMk cId="1062274877" sldId="284"/>
            <ac:spMk id="10" creationId="{3DB71A2A-9154-DA9C-8E31-49EC5C43CF7F}"/>
          </ac:spMkLst>
        </pc:spChg>
        <pc:spChg chg="mod">
          <ac:chgData name="Hung YuLing" userId="77d3b34673d4b3c2" providerId="LiveId" clId="{96170D52-EC07-435D-9BEE-B22B0A0913EE}" dt="2024-01-13T17:40:35.311" v="1130" actId="1076"/>
          <ac:spMkLst>
            <pc:docMk/>
            <pc:sldMk cId="1062274877" sldId="284"/>
            <ac:spMk id="12" creationId="{16F5F96B-C6CD-FEF6-41A6-2EDE0D5B1925}"/>
          </ac:spMkLst>
        </pc:spChg>
        <pc:spChg chg="mod">
          <ac:chgData name="Hung YuLing" userId="77d3b34673d4b3c2" providerId="LiveId" clId="{96170D52-EC07-435D-9BEE-B22B0A0913EE}" dt="2024-01-13T17:40:31.683" v="1129" actId="1076"/>
          <ac:spMkLst>
            <pc:docMk/>
            <pc:sldMk cId="1062274877" sldId="284"/>
            <ac:spMk id="13" creationId="{EF3C163D-0710-9053-AA0E-7972EF4BA8DE}"/>
          </ac:spMkLst>
        </pc:spChg>
        <pc:spChg chg="add mod">
          <ac:chgData name="Hung YuLing" userId="77d3b34673d4b3c2" providerId="LiveId" clId="{96170D52-EC07-435D-9BEE-B22B0A0913EE}" dt="2024-01-13T17:39:50.643" v="1121" actId="14100"/>
          <ac:spMkLst>
            <pc:docMk/>
            <pc:sldMk cId="1062274877" sldId="284"/>
            <ac:spMk id="14" creationId="{6A5ED062-9385-13D8-82B3-B67E1C5C533E}"/>
          </ac:spMkLst>
        </pc:spChg>
        <pc:spChg chg="mod">
          <ac:chgData name="Hung YuLing" userId="77d3b34673d4b3c2" providerId="LiveId" clId="{96170D52-EC07-435D-9BEE-B22B0A0913EE}" dt="2024-01-13T17:40:22.782" v="1127" actId="1076"/>
          <ac:spMkLst>
            <pc:docMk/>
            <pc:sldMk cId="1062274877" sldId="284"/>
            <ac:spMk id="16" creationId="{325949E3-8F5C-2B79-8785-9E57174513E8}"/>
          </ac:spMkLst>
        </pc:spChg>
      </pc:sldChg>
      <pc:sldChg chg="modSp mod">
        <pc:chgData name="Hung YuLing" userId="77d3b34673d4b3c2" providerId="LiveId" clId="{96170D52-EC07-435D-9BEE-B22B0A0913EE}" dt="2024-01-13T16:55:08.367" v="907" actId="2710"/>
        <pc:sldMkLst>
          <pc:docMk/>
          <pc:sldMk cId="4134583166" sldId="291"/>
        </pc:sldMkLst>
        <pc:spChg chg="mod">
          <ac:chgData name="Hung YuLing" userId="77d3b34673d4b3c2" providerId="LiveId" clId="{96170D52-EC07-435D-9BEE-B22B0A0913EE}" dt="2024-01-13T14:44:05.806" v="484" actId="20577"/>
          <ac:spMkLst>
            <pc:docMk/>
            <pc:sldMk cId="4134583166" sldId="291"/>
            <ac:spMk id="2" creationId="{00000000-0000-0000-0000-000000000000}"/>
          </ac:spMkLst>
        </pc:spChg>
        <pc:graphicFrameChg chg="mod modGraphic">
          <ac:chgData name="Hung YuLing" userId="77d3b34673d4b3c2" providerId="LiveId" clId="{96170D52-EC07-435D-9BEE-B22B0A0913EE}" dt="2024-01-13T16:55:08.367" v="907" actId="2710"/>
          <ac:graphicFrameMkLst>
            <pc:docMk/>
            <pc:sldMk cId="4134583166" sldId="291"/>
            <ac:graphicFrameMk id="3" creationId="{00000000-0000-0000-0000-000000000000}"/>
          </ac:graphicFrameMkLst>
        </pc:graphicFrameChg>
      </pc:sldChg>
      <pc:sldChg chg="del">
        <pc:chgData name="Hung YuLing" userId="77d3b34673d4b3c2" providerId="LiveId" clId="{96170D52-EC07-435D-9BEE-B22B0A0913EE}" dt="2024-01-14T00:48:51.857" v="1702" actId="2696"/>
        <pc:sldMkLst>
          <pc:docMk/>
          <pc:sldMk cId="1508574452" sldId="303"/>
        </pc:sldMkLst>
      </pc:sldChg>
      <pc:sldChg chg="modSp mod">
        <pc:chgData name="Hung YuLing" userId="77d3b34673d4b3c2" providerId="LiveId" clId="{96170D52-EC07-435D-9BEE-B22B0A0913EE}" dt="2024-01-14T00:55:11.954" v="1737" actId="2165"/>
        <pc:sldMkLst>
          <pc:docMk/>
          <pc:sldMk cId="1975320738" sldId="307"/>
        </pc:sldMkLst>
        <pc:graphicFrameChg chg="mod modGraphic">
          <ac:chgData name="Hung YuLing" userId="77d3b34673d4b3c2" providerId="LiveId" clId="{96170D52-EC07-435D-9BEE-B22B0A0913EE}" dt="2024-01-14T00:55:11.954" v="1737" actId="2165"/>
          <ac:graphicFrameMkLst>
            <pc:docMk/>
            <pc:sldMk cId="1975320738" sldId="307"/>
            <ac:graphicFrameMk id="3" creationId="{AAD36064-6369-703D-28C3-538C16D236DE}"/>
          </ac:graphicFrameMkLst>
        </pc:graphicFrameChg>
      </pc:sldChg>
      <pc:sldChg chg="modSp mod">
        <pc:chgData name="Hung YuLing" userId="77d3b34673d4b3c2" providerId="LiveId" clId="{96170D52-EC07-435D-9BEE-B22B0A0913EE}" dt="2024-01-13T13:06:59.157" v="166" actId="20577"/>
        <pc:sldMkLst>
          <pc:docMk/>
          <pc:sldMk cId="2714219943" sldId="308"/>
        </pc:sldMkLst>
        <pc:graphicFrameChg chg="mod modGraphic">
          <ac:chgData name="Hung YuLing" userId="77d3b34673d4b3c2" providerId="LiveId" clId="{96170D52-EC07-435D-9BEE-B22B0A0913EE}" dt="2024-01-13T13:06:59.157" v="166" actId="20577"/>
          <ac:graphicFrameMkLst>
            <pc:docMk/>
            <pc:sldMk cId="2714219943" sldId="308"/>
            <ac:graphicFrameMk id="3" creationId="{0C5ACB01-C425-ECE4-FFCD-122141D1F990}"/>
          </ac:graphicFrameMkLst>
        </pc:graphicFrameChg>
      </pc:sldChg>
      <pc:sldChg chg="modSp mod">
        <pc:chgData name="Hung YuLing" userId="77d3b34673d4b3c2" providerId="LiveId" clId="{96170D52-EC07-435D-9BEE-B22B0A0913EE}" dt="2024-01-13T16:56:22.398" v="910" actId="122"/>
        <pc:sldMkLst>
          <pc:docMk/>
          <pc:sldMk cId="2487709359" sldId="309"/>
        </pc:sldMkLst>
        <pc:graphicFrameChg chg="modGraphic">
          <ac:chgData name="Hung YuLing" userId="77d3b34673d4b3c2" providerId="LiveId" clId="{96170D52-EC07-435D-9BEE-B22B0A0913EE}" dt="2024-01-13T16:56:22.398" v="910" actId="122"/>
          <ac:graphicFrameMkLst>
            <pc:docMk/>
            <pc:sldMk cId="2487709359" sldId="309"/>
            <ac:graphicFrameMk id="3" creationId="{FC85FEDB-C62C-41B8-D757-C49917983346}"/>
          </ac:graphicFrameMkLst>
        </pc:graphicFrameChg>
      </pc:sldChg>
      <pc:sldChg chg="addSp modSp mod">
        <pc:chgData name="Hung YuLing" userId="77d3b34673d4b3c2" providerId="LiveId" clId="{96170D52-EC07-435D-9BEE-B22B0A0913EE}" dt="2024-01-13T17:53:30.113" v="1250" actId="6549"/>
        <pc:sldMkLst>
          <pc:docMk/>
          <pc:sldMk cId="4086348834" sldId="316"/>
        </pc:sldMkLst>
        <pc:graphicFrameChg chg="add mod modGraphic">
          <ac:chgData name="Hung YuLing" userId="77d3b34673d4b3c2" providerId="LiveId" clId="{96170D52-EC07-435D-9BEE-B22B0A0913EE}" dt="2024-01-13T17:53:30.113" v="1250" actId="6549"/>
          <ac:graphicFrameMkLst>
            <pc:docMk/>
            <pc:sldMk cId="4086348834" sldId="316"/>
            <ac:graphicFrameMk id="3" creationId="{63F8380F-960A-BA38-0663-B76433AF3E5D}"/>
          </ac:graphicFrameMkLst>
        </pc:graphicFrameChg>
      </pc:sldChg>
      <pc:sldChg chg="addSp delSp modSp mod ord">
        <pc:chgData name="Hung YuLing" userId="77d3b34673d4b3c2" providerId="LiveId" clId="{96170D52-EC07-435D-9BEE-B22B0A0913EE}" dt="2024-01-14T00:47:35.286" v="1695"/>
        <pc:sldMkLst>
          <pc:docMk/>
          <pc:sldMk cId="3623138803" sldId="317"/>
        </pc:sldMkLst>
        <pc:spChg chg="add del mod">
          <ac:chgData name="Hung YuLing" userId="77d3b34673d4b3c2" providerId="LiveId" clId="{96170D52-EC07-435D-9BEE-B22B0A0913EE}" dt="2024-01-13T17:51:58.641" v="1202" actId="478"/>
          <ac:spMkLst>
            <pc:docMk/>
            <pc:sldMk cId="3623138803" sldId="317"/>
            <ac:spMk id="3" creationId="{BCDA4990-DABE-63F7-55F1-CC030E211BA7}"/>
          </ac:spMkLst>
        </pc:spChg>
        <pc:spChg chg="add mod">
          <ac:chgData name="Hung YuLing" userId="77d3b34673d4b3c2" providerId="LiveId" clId="{96170D52-EC07-435D-9BEE-B22B0A0913EE}" dt="2024-01-13T18:08:01.604" v="1518" actId="1076"/>
          <ac:spMkLst>
            <pc:docMk/>
            <pc:sldMk cId="3623138803" sldId="317"/>
            <ac:spMk id="4" creationId="{15836AB2-D392-175F-39CF-B17F8F318ED1}"/>
          </ac:spMkLst>
        </pc:spChg>
        <pc:spChg chg="add del">
          <ac:chgData name="Hung YuLing" userId="77d3b34673d4b3c2" providerId="LiveId" clId="{96170D52-EC07-435D-9BEE-B22B0A0913EE}" dt="2024-01-13T17:38:27.901" v="1114" actId="22"/>
          <ac:spMkLst>
            <pc:docMk/>
            <pc:sldMk cId="3623138803" sldId="317"/>
            <ac:spMk id="4" creationId="{3966956A-A8DD-84F0-6DD6-F12281585741}"/>
          </ac:spMkLst>
        </pc:spChg>
        <pc:spChg chg="add mod">
          <ac:chgData name="Hung YuLing" userId="77d3b34673d4b3c2" providerId="LiveId" clId="{96170D52-EC07-435D-9BEE-B22B0A0913EE}" dt="2024-01-13T18:03:31.706" v="1405" actId="1076"/>
          <ac:spMkLst>
            <pc:docMk/>
            <pc:sldMk cId="3623138803" sldId="317"/>
            <ac:spMk id="5" creationId="{8619204B-4096-F7D6-8439-B5D8B26E1F0D}"/>
          </ac:spMkLst>
        </pc:spChg>
        <pc:spChg chg="add del mod">
          <ac:chgData name="Hung YuLing" userId="77d3b34673d4b3c2" providerId="LiveId" clId="{96170D52-EC07-435D-9BEE-B22B0A0913EE}" dt="2024-01-13T17:51:08.799" v="1194" actId="478"/>
          <ac:spMkLst>
            <pc:docMk/>
            <pc:sldMk cId="3623138803" sldId="317"/>
            <ac:spMk id="6" creationId="{157DB18B-F5C8-96E6-8493-1D84473D5E36}"/>
          </ac:spMkLst>
        </pc:spChg>
        <pc:spChg chg="add del">
          <ac:chgData name="Hung YuLing" userId="77d3b34673d4b3c2" providerId="LiveId" clId="{96170D52-EC07-435D-9BEE-B22B0A0913EE}" dt="2024-01-13T17:12:12.140" v="982" actId="11529"/>
          <ac:spMkLst>
            <pc:docMk/>
            <pc:sldMk cId="3623138803" sldId="317"/>
            <ac:spMk id="6" creationId="{F3362149-C559-AEE1-454B-8ACEE68EEEC6}"/>
          </ac:spMkLst>
        </pc:spChg>
        <pc:spChg chg="add del mod">
          <ac:chgData name="Hung YuLing" userId="77d3b34673d4b3c2" providerId="LiveId" clId="{96170D52-EC07-435D-9BEE-B22B0A0913EE}" dt="2024-01-13T17:51:49.623" v="1201" actId="478"/>
          <ac:spMkLst>
            <pc:docMk/>
            <pc:sldMk cId="3623138803" sldId="317"/>
            <ac:spMk id="7" creationId="{CEB7F866-88FC-5106-0D6D-BA4861D131D8}"/>
          </ac:spMkLst>
        </pc:spChg>
        <pc:spChg chg="add mod">
          <ac:chgData name="Hung YuLing" userId="77d3b34673d4b3c2" providerId="LiveId" clId="{96170D52-EC07-435D-9BEE-B22B0A0913EE}" dt="2024-01-13T18:03:42.413" v="1407" actId="1076"/>
          <ac:spMkLst>
            <pc:docMk/>
            <pc:sldMk cId="3623138803" sldId="317"/>
            <ac:spMk id="10" creationId="{F6603C31-9DE1-80DE-0223-8B6FE0E1FB0E}"/>
          </ac:spMkLst>
        </pc:spChg>
        <pc:spChg chg="add mod">
          <ac:chgData name="Hung YuLing" userId="77d3b34673d4b3c2" providerId="LiveId" clId="{96170D52-EC07-435D-9BEE-B22B0A0913EE}" dt="2024-01-13T18:03:09.059" v="1401" actId="1076"/>
          <ac:spMkLst>
            <pc:docMk/>
            <pc:sldMk cId="3623138803" sldId="317"/>
            <ac:spMk id="11" creationId="{E0DE718F-7E16-2720-95DB-9C7F96DD2B53}"/>
          </ac:spMkLst>
        </pc:spChg>
        <pc:spChg chg="add mod">
          <ac:chgData name="Hung YuLing" userId="77d3b34673d4b3c2" providerId="LiveId" clId="{96170D52-EC07-435D-9BEE-B22B0A0913EE}" dt="2024-01-13T18:03:12.758" v="1402" actId="1076"/>
          <ac:spMkLst>
            <pc:docMk/>
            <pc:sldMk cId="3623138803" sldId="317"/>
            <ac:spMk id="12" creationId="{0CDF4882-20F0-B1A6-7BFF-80EE72FBC809}"/>
          </ac:spMkLst>
        </pc:spChg>
        <pc:spChg chg="add mod">
          <ac:chgData name="Hung YuLing" userId="77d3b34673d4b3c2" providerId="LiveId" clId="{96170D52-EC07-435D-9BEE-B22B0A0913EE}" dt="2024-01-13T18:07:29.253" v="1495" actId="1076"/>
          <ac:spMkLst>
            <pc:docMk/>
            <pc:sldMk cId="3623138803" sldId="317"/>
            <ac:spMk id="13" creationId="{13127A11-640B-B1AF-D864-29723F680C24}"/>
          </ac:spMkLst>
        </pc:spChg>
        <pc:spChg chg="add del mod">
          <ac:chgData name="Hung YuLing" userId="77d3b34673d4b3c2" providerId="LiveId" clId="{96170D52-EC07-435D-9BEE-B22B0A0913EE}" dt="2024-01-13T18:05:24.605" v="1471" actId="478"/>
          <ac:spMkLst>
            <pc:docMk/>
            <pc:sldMk cId="3623138803" sldId="317"/>
            <ac:spMk id="14" creationId="{9EACE0EC-50FB-99CD-4A2C-3E91DF89087E}"/>
          </ac:spMkLst>
        </pc:spChg>
        <pc:spChg chg="add del mod">
          <ac:chgData name="Hung YuLing" userId="77d3b34673d4b3c2" providerId="LiveId" clId="{96170D52-EC07-435D-9BEE-B22B0A0913EE}" dt="2024-01-13T18:05:15.281" v="1467"/>
          <ac:spMkLst>
            <pc:docMk/>
            <pc:sldMk cId="3623138803" sldId="317"/>
            <ac:spMk id="15" creationId="{AEE240D0-41D3-5905-6997-123290B841AD}"/>
          </ac:spMkLst>
        </pc:spChg>
        <pc:spChg chg="add mod">
          <ac:chgData name="Hung YuLing" userId="77d3b34673d4b3c2" providerId="LiveId" clId="{96170D52-EC07-435D-9BEE-B22B0A0913EE}" dt="2024-01-13T18:07:22.399" v="1494" actId="1076"/>
          <ac:spMkLst>
            <pc:docMk/>
            <pc:sldMk cId="3623138803" sldId="317"/>
            <ac:spMk id="16" creationId="{D6444912-77C6-3695-195B-120AF501261B}"/>
          </ac:spMkLst>
        </pc:spChg>
        <pc:spChg chg="add mod">
          <ac:chgData name="Hung YuLing" userId="77d3b34673d4b3c2" providerId="LiveId" clId="{96170D52-EC07-435D-9BEE-B22B0A0913EE}" dt="2024-01-13T18:17:08.095" v="1679" actId="1076"/>
          <ac:spMkLst>
            <pc:docMk/>
            <pc:sldMk cId="3623138803" sldId="317"/>
            <ac:spMk id="18" creationId="{459DB5E5-C725-3B5D-F07F-80CAAB03A282}"/>
          </ac:spMkLst>
        </pc:spChg>
        <pc:spChg chg="add mod">
          <ac:chgData name="Hung YuLing" userId="77d3b34673d4b3c2" providerId="LiveId" clId="{96170D52-EC07-435D-9BEE-B22B0A0913EE}" dt="2024-01-13T18:08:46.389" v="1526" actId="1076"/>
          <ac:spMkLst>
            <pc:docMk/>
            <pc:sldMk cId="3623138803" sldId="317"/>
            <ac:spMk id="19" creationId="{88BEEB59-3116-4FBB-AD7A-7E6FFFEC2446}"/>
          </ac:spMkLst>
        </pc:spChg>
        <pc:spChg chg="add mod">
          <ac:chgData name="Hung YuLing" userId="77d3b34673d4b3c2" providerId="LiveId" clId="{96170D52-EC07-435D-9BEE-B22B0A0913EE}" dt="2024-01-13T18:10:51.289" v="1590" actId="14100"/>
          <ac:spMkLst>
            <pc:docMk/>
            <pc:sldMk cId="3623138803" sldId="317"/>
            <ac:spMk id="20" creationId="{C39A0FFC-5B28-AC40-402A-39A4A546CB6A}"/>
          </ac:spMkLst>
        </pc:spChg>
        <pc:spChg chg="add mod">
          <ac:chgData name="Hung YuLing" userId="77d3b34673d4b3c2" providerId="LiveId" clId="{96170D52-EC07-435D-9BEE-B22B0A0913EE}" dt="2024-01-13T18:13:28.961" v="1672" actId="14100"/>
          <ac:spMkLst>
            <pc:docMk/>
            <pc:sldMk cId="3623138803" sldId="317"/>
            <ac:spMk id="21" creationId="{C41C54B1-F5CC-E209-1410-2E17ADBA5F73}"/>
          </ac:spMkLst>
        </pc:spChg>
        <pc:spChg chg="add mod">
          <ac:chgData name="Hung YuLing" userId="77d3b34673d4b3c2" providerId="LiveId" clId="{96170D52-EC07-435D-9BEE-B22B0A0913EE}" dt="2024-01-13T18:16:53.932" v="1678" actId="14100"/>
          <ac:spMkLst>
            <pc:docMk/>
            <pc:sldMk cId="3623138803" sldId="317"/>
            <ac:spMk id="22" creationId="{659F525D-C984-B3B9-3B8D-43F440904775}"/>
          </ac:spMkLst>
        </pc:spChg>
        <pc:graphicFrameChg chg="add del mod modGraphic">
          <ac:chgData name="Hung YuLing" userId="77d3b34673d4b3c2" providerId="LiveId" clId="{96170D52-EC07-435D-9BEE-B22B0A0913EE}" dt="2024-01-13T17:04:37.036" v="976" actId="3680"/>
          <ac:graphicFrameMkLst>
            <pc:docMk/>
            <pc:sldMk cId="3623138803" sldId="317"/>
            <ac:graphicFrameMk id="3" creationId="{4B06A0E8-B9F9-CC73-3703-DE3F22884554}"/>
          </ac:graphicFrameMkLst>
        </pc:graphicFrameChg>
        <pc:graphicFrameChg chg="add del mod modGraphic">
          <ac:chgData name="Hung YuLing" userId="77d3b34673d4b3c2" providerId="LiveId" clId="{96170D52-EC07-435D-9BEE-B22B0A0913EE}" dt="2024-01-13T17:14:24.597" v="988" actId="478"/>
          <ac:graphicFrameMkLst>
            <pc:docMk/>
            <pc:sldMk cId="3623138803" sldId="317"/>
            <ac:graphicFrameMk id="4" creationId="{EBD89B4D-04D5-524E-6CC4-C5984265AC60}"/>
          </ac:graphicFrameMkLst>
        </pc:graphicFrameChg>
        <pc:graphicFrameChg chg="add del modGraphic">
          <ac:chgData name="Hung YuLing" userId="77d3b34673d4b3c2" providerId="LiveId" clId="{96170D52-EC07-435D-9BEE-B22B0A0913EE}" dt="2024-01-13T17:12:13.490" v="983" actId="1032"/>
          <ac:graphicFrameMkLst>
            <pc:docMk/>
            <pc:sldMk cId="3623138803" sldId="317"/>
            <ac:graphicFrameMk id="5" creationId="{621D3B4B-FA7A-A5A4-447C-AF4D53E9B111}"/>
          </ac:graphicFrameMkLst>
        </pc:graphicFrameChg>
        <pc:graphicFrameChg chg="add del modGraphic">
          <ac:chgData name="Hung YuLing" userId="77d3b34673d4b3c2" providerId="LiveId" clId="{96170D52-EC07-435D-9BEE-B22B0A0913EE}" dt="2024-01-13T17:13:12.979" v="985" actId="1032"/>
          <ac:graphicFrameMkLst>
            <pc:docMk/>
            <pc:sldMk cId="3623138803" sldId="317"/>
            <ac:graphicFrameMk id="7" creationId="{610A36EF-3CE5-411C-9FC5-F18490E2DBE8}"/>
          </ac:graphicFrameMkLst>
        </pc:graphicFrameChg>
        <pc:graphicFrameChg chg="add del mod modGraphic">
          <ac:chgData name="Hung YuLing" userId="77d3b34673d4b3c2" providerId="LiveId" clId="{96170D52-EC07-435D-9BEE-B22B0A0913EE}" dt="2024-01-13T17:38:21.824" v="1112" actId="478"/>
          <ac:graphicFrameMkLst>
            <pc:docMk/>
            <pc:sldMk cId="3623138803" sldId="317"/>
            <ac:graphicFrameMk id="23" creationId="{FDB647AB-7C39-0AD4-B620-9388D44D21B0}"/>
          </ac:graphicFrameMkLst>
        </pc:graphicFrameChg>
        <pc:cxnChg chg="add mod">
          <ac:chgData name="Hung YuLing" userId="77d3b34673d4b3c2" providerId="LiveId" clId="{96170D52-EC07-435D-9BEE-B22B0A0913EE}" dt="2024-01-13T18:03:38.975" v="1406" actId="1076"/>
          <ac:cxnSpMkLst>
            <pc:docMk/>
            <pc:sldMk cId="3623138803" sldId="317"/>
            <ac:cxnSpMk id="8" creationId="{D087550F-8605-C47E-92EE-77B1B34C8C49}"/>
          </ac:cxnSpMkLst>
        </pc:cxnChg>
        <pc:cxnChg chg="add mod">
          <ac:chgData name="Hung YuLing" userId="77d3b34673d4b3c2" providerId="LiveId" clId="{96170D52-EC07-435D-9BEE-B22B0A0913EE}" dt="2024-01-13T18:12:10.158" v="1657" actId="1076"/>
          <ac:cxnSpMkLst>
            <pc:docMk/>
            <pc:sldMk cId="3623138803" sldId="317"/>
            <ac:cxnSpMk id="9" creationId="{E05687FB-1DE2-1FC4-5AA5-EC43AF379618}"/>
          </ac:cxnSpMkLst>
        </pc:cxnChg>
        <pc:cxnChg chg="add mod">
          <ac:chgData name="Hung YuLing" userId="77d3b34673d4b3c2" providerId="LiveId" clId="{96170D52-EC07-435D-9BEE-B22B0A0913EE}" dt="2024-01-13T18:03:17.897" v="1403" actId="1076"/>
          <ac:cxnSpMkLst>
            <pc:docMk/>
            <pc:sldMk cId="3623138803" sldId="317"/>
            <ac:cxnSpMk id="17" creationId="{6771ECA9-A7F9-5741-944E-6EEB0F3E9F12}"/>
          </ac:cxnSpMkLst>
        </pc:cxnChg>
      </pc:sldChg>
      <pc:sldChg chg="del">
        <pc:chgData name="Hung YuLing" userId="77d3b34673d4b3c2" providerId="LiveId" clId="{96170D52-EC07-435D-9BEE-B22B0A0913EE}" dt="2024-01-14T00:48:29.993" v="1698" actId="2696"/>
        <pc:sldMkLst>
          <pc:docMk/>
          <pc:sldMk cId="399071467" sldId="318"/>
        </pc:sldMkLst>
      </pc:sldChg>
      <pc:sldChg chg="del">
        <pc:chgData name="Hung YuLing" userId="77d3b34673d4b3c2" providerId="LiveId" clId="{96170D52-EC07-435D-9BEE-B22B0A0913EE}" dt="2024-01-14T00:48:35.771" v="1699" actId="2696"/>
        <pc:sldMkLst>
          <pc:docMk/>
          <pc:sldMk cId="295078044" sldId="319"/>
        </pc:sldMkLst>
      </pc:sldChg>
      <pc:sldChg chg="del">
        <pc:chgData name="Hung YuLing" userId="77d3b34673d4b3c2" providerId="LiveId" clId="{96170D52-EC07-435D-9BEE-B22B0A0913EE}" dt="2024-01-14T00:48:38.671" v="1700" actId="2696"/>
        <pc:sldMkLst>
          <pc:docMk/>
          <pc:sldMk cId="396459167" sldId="320"/>
        </pc:sldMkLst>
      </pc:sldChg>
      <pc:sldChg chg="del">
        <pc:chgData name="Hung YuLing" userId="77d3b34673d4b3c2" providerId="LiveId" clId="{96170D52-EC07-435D-9BEE-B22B0A0913EE}" dt="2024-01-14T00:48:41.860" v="1701" actId="2696"/>
        <pc:sldMkLst>
          <pc:docMk/>
          <pc:sldMk cId="764141595" sldId="321"/>
        </pc:sldMkLst>
      </pc:sldChg>
      <pc:sldChg chg="modSp mod">
        <pc:chgData name="Hung YuLing" userId="77d3b34673d4b3c2" providerId="LiveId" clId="{96170D52-EC07-435D-9BEE-B22B0A0913EE}" dt="2024-01-13T13:16:18.856" v="268" actId="20577"/>
        <pc:sldMkLst>
          <pc:docMk/>
          <pc:sldMk cId="2785971525" sldId="324"/>
        </pc:sldMkLst>
        <pc:spChg chg="mod">
          <ac:chgData name="Hung YuLing" userId="77d3b34673d4b3c2" providerId="LiveId" clId="{96170D52-EC07-435D-9BEE-B22B0A0913EE}" dt="2024-01-13T13:15:16.123" v="242" actId="1076"/>
          <ac:spMkLst>
            <pc:docMk/>
            <pc:sldMk cId="2785971525" sldId="324"/>
            <ac:spMk id="9" creationId="{698E0E00-B445-E5B7-C90D-D6D1487531A2}"/>
          </ac:spMkLst>
        </pc:spChg>
        <pc:graphicFrameChg chg="mod modGraphic">
          <ac:chgData name="Hung YuLing" userId="77d3b34673d4b3c2" providerId="LiveId" clId="{96170D52-EC07-435D-9BEE-B22B0A0913EE}" dt="2024-01-13T13:16:18.856" v="268" actId="20577"/>
          <ac:graphicFrameMkLst>
            <pc:docMk/>
            <pc:sldMk cId="2785971525" sldId="324"/>
            <ac:graphicFrameMk id="7" creationId="{52ADAA50-0CC8-F25B-F6A5-2D2F26EFC5FB}"/>
          </ac:graphicFrameMkLst>
        </pc:graphicFrameChg>
      </pc:sldChg>
      <pc:sldChg chg="add del">
        <pc:chgData name="Hung YuLing" userId="77d3b34673d4b3c2" providerId="LiveId" clId="{96170D52-EC07-435D-9BEE-B22B0A0913EE}" dt="2024-01-13T14:15:27.780" v="271"/>
        <pc:sldMkLst>
          <pc:docMk/>
          <pc:sldMk cId="1999660320" sldId="326"/>
        </pc:sldMkLst>
      </pc:sldChg>
      <pc:sldChg chg="del">
        <pc:chgData name="Hung YuLing" userId="77d3b34673d4b3c2" providerId="LiveId" clId="{96170D52-EC07-435D-9BEE-B22B0A0913EE}" dt="2024-01-13T14:14:59.175" v="269" actId="2696"/>
        <pc:sldMkLst>
          <pc:docMk/>
          <pc:sldMk cId="3917201684" sldId="326"/>
        </pc:sldMkLst>
      </pc:sldChg>
      <pc:sldChg chg="add del">
        <pc:chgData name="Hung YuLing" userId="77d3b34673d4b3c2" providerId="LiveId" clId="{96170D52-EC07-435D-9BEE-B22B0A0913EE}" dt="2024-01-13T14:29:18.484" v="390"/>
        <pc:sldMkLst>
          <pc:docMk/>
          <pc:sldMk cId="2863199856" sldId="327"/>
        </pc:sldMkLst>
      </pc:sldChg>
      <pc:sldChg chg="add ord">
        <pc:chgData name="Hung YuLing" userId="77d3b34673d4b3c2" providerId="LiveId" clId="{96170D52-EC07-435D-9BEE-B22B0A0913EE}" dt="2024-01-14T00:44:01.220" v="1690"/>
        <pc:sldMkLst>
          <pc:docMk/>
          <pc:sldMk cId="3592569522" sldId="327"/>
        </pc:sldMkLst>
      </pc:sldChg>
      <pc:sldChg chg="add">
        <pc:chgData name="Hung YuLing" userId="77d3b34673d4b3c2" providerId="LiveId" clId="{96170D52-EC07-435D-9BEE-B22B0A0913EE}" dt="2024-01-14T00:41:10.579" v="1681"/>
        <pc:sldMkLst>
          <pc:docMk/>
          <pc:sldMk cId="271388007" sldId="328"/>
        </pc:sldMkLst>
      </pc:sldChg>
      <pc:sldChg chg="add">
        <pc:chgData name="Hung YuLing" userId="77d3b34673d4b3c2" providerId="LiveId" clId="{96170D52-EC07-435D-9BEE-B22B0A0913EE}" dt="2024-01-14T00:41:35.518" v="1682"/>
        <pc:sldMkLst>
          <pc:docMk/>
          <pc:sldMk cId="4068710538" sldId="329"/>
        </pc:sldMkLst>
      </pc:sldChg>
      <pc:sldChg chg="modSp add mod">
        <pc:chgData name="Hung YuLing" userId="77d3b34673d4b3c2" providerId="LiveId" clId="{96170D52-EC07-435D-9BEE-B22B0A0913EE}" dt="2024-01-14T00:45:47.205" v="1691" actId="1076"/>
        <pc:sldMkLst>
          <pc:docMk/>
          <pc:sldMk cId="3157133347" sldId="330"/>
        </pc:sldMkLst>
        <pc:spChg chg="mod">
          <ac:chgData name="Hung YuLing" userId="77d3b34673d4b3c2" providerId="LiveId" clId="{96170D52-EC07-435D-9BEE-B22B0A0913EE}" dt="2024-01-14T00:45:47.205" v="1691" actId="1076"/>
          <ac:spMkLst>
            <pc:docMk/>
            <pc:sldMk cId="3157133347" sldId="330"/>
            <ac:spMk id="3" creationId="{0FF8B6DC-C491-476F-4000-56EF20812F52}"/>
          </ac:spMkLst>
        </pc:spChg>
      </pc:sldChg>
      <pc:sldChg chg="add">
        <pc:chgData name="Hung YuLing" userId="77d3b34673d4b3c2" providerId="LiveId" clId="{96170D52-EC07-435D-9BEE-B22B0A0913EE}" dt="2024-01-14T00:42:07.330" v="1684"/>
        <pc:sldMkLst>
          <pc:docMk/>
          <pc:sldMk cId="3831766542" sldId="331"/>
        </pc:sldMkLst>
      </pc:sldChg>
      <pc:sldChg chg="add">
        <pc:chgData name="Hung YuLing" userId="77d3b34673d4b3c2" providerId="LiveId" clId="{96170D52-EC07-435D-9BEE-B22B0A0913EE}" dt="2024-01-14T00:42:31.187" v="1685"/>
        <pc:sldMkLst>
          <pc:docMk/>
          <pc:sldMk cId="543024472" sldId="332"/>
        </pc:sldMkLst>
      </pc:sldChg>
      <pc:sldChg chg="add">
        <pc:chgData name="Hung YuLing" userId="77d3b34673d4b3c2" providerId="LiveId" clId="{96170D52-EC07-435D-9BEE-B22B0A0913EE}" dt="2024-01-14T00:42:38.902" v="1686"/>
        <pc:sldMkLst>
          <pc:docMk/>
          <pc:sldMk cId="903707229" sldId="333"/>
        </pc:sldMkLst>
      </pc:sldChg>
      <pc:sldChg chg="modSp add mod">
        <pc:chgData name="Hung YuLing" userId="77d3b34673d4b3c2" providerId="LiveId" clId="{96170D52-EC07-435D-9BEE-B22B0A0913EE}" dt="2024-01-14T00:51:52.824" v="1733" actId="120"/>
        <pc:sldMkLst>
          <pc:docMk/>
          <pc:sldMk cId="1603035584" sldId="334"/>
        </pc:sldMkLst>
        <pc:graphicFrameChg chg="modGraphic">
          <ac:chgData name="Hung YuLing" userId="77d3b34673d4b3c2" providerId="LiveId" clId="{96170D52-EC07-435D-9BEE-B22B0A0913EE}" dt="2024-01-14T00:51:52.824" v="1733" actId="120"/>
          <ac:graphicFrameMkLst>
            <pc:docMk/>
            <pc:sldMk cId="1603035584" sldId="334"/>
            <ac:graphicFrameMk id="3" creationId="{EF267E74-13AF-676F-BF8B-3B37BEB7A7F4}"/>
          </ac:graphicFrameMkLst>
        </pc:graphicFrameChg>
      </pc:sldChg>
      <pc:sldChg chg="modSp add mod ord">
        <pc:chgData name="Hung YuLing" userId="77d3b34673d4b3c2" providerId="LiveId" clId="{96170D52-EC07-435D-9BEE-B22B0A0913EE}" dt="2024-01-14T00:50:32.259" v="1723" actId="255"/>
        <pc:sldMkLst>
          <pc:docMk/>
          <pc:sldMk cId="825737177" sldId="335"/>
        </pc:sldMkLst>
        <pc:spChg chg="mod">
          <ac:chgData name="Hung YuLing" userId="77d3b34673d4b3c2" providerId="LiveId" clId="{96170D52-EC07-435D-9BEE-B22B0A0913EE}" dt="2024-01-14T00:50:32.259" v="1723" actId="255"/>
          <ac:spMkLst>
            <pc:docMk/>
            <pc:sldMk cId="825737177" sldId="335"/>
            <ac:spMk id="4" creationId="{86C08681-7498-7D0A-2938-52C6F2340FF6}"/>
          </ac:spMkLst>
        </pc:spChg>
      </pc:sldChg>
      <pc:sldChg chg="add">
        <pc:chgData name="Hung YuLing" userId="77d3b34673d4b3c2" providerId="LiveId" clId="{96170D52-EC07-435D-9BEE-B22B0A0913EE}" dt="2024-01-14T00:46:15.076" v="1692"/>
        <pc:sldMkLst>
          <pc:docMk/>
          <pc:sldMk cId="2279135607" sldId="336"/>
        </pc:sldMkLst>
      </pc:sldChg>
      <pc:sldChg chg="add">
        <pc:chgData name="Hung YuLing" userId="77d3b34673d4b3c2" providerId="LiveId" clId="{96170D52-EC07-435D-9BEE-B22B0A0913EE}" dt="2024-01-14T00:46:35.100" v="1693"/>
        <pc:sldMkLst>
          <pc:docMk/>
          <pc:sldMk cId="2042684289" sldId="337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xmlns="" id="{9BA4DB27-F541-D038-AD01-95C7AB4C6E0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xmlns="" id="{EDC3E7AA-47FD-8F38-B451-AAE2E71C655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E5E7B8-9034-4507-8AA0-CC782835FD01}" type="datetimeFigureOut">
              <a:rPr lang="zh-TW" altLang="en-US" smtClean="0"/>
              <a:t>2024/1/15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xmlns="" id="{C51E5A18-0F4B-5148-32DD-04540A6E462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xmlns="" id="{6033716D-559F-CDD6-F720-E97A7A20409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00B742-6419-4D3C-BCBC-81EC3180BA3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3253843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71E7D3-8E86-46F9-BE74-3E0F11EDA0CC}" type="datetimeFigureOut">
              <a:rPr lang="zh-CN" altLang="en-US" smtClean="0"/>
              <a:t>2024/1/15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3DDBD1-E7F7-485E-B73F-E49F25D8613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1601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3DDBD1-E7F7-485E-B73F-E49F25D86137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98101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3DDBD1-E7F7-485E-B73F-E49F25D86137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0939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>
                <a:solidFill>
                  <a:srgbClr val="C00000"/>
                </a:solidFill>
              </a:rPr>
              <a:t>招手站牌頂板歪斜</a:t>
            </a:r>
            <a:endParaRPr lang="en-US" altLang="zh-TW" dirty="0">
              <a:solidFill>
                <a:srgbClr val="C00000"/>
              </a:solidFill>
            </a:endParaRPr>
          </a:p>
          <a:p>
            <a:r>
              <a:rPr lang="zh-TW" altLang="en-US" dirty="0">
                <a:solidFill>
                  <a:srgbClr val="C00000"/>
                </a:solidFill>
              </a:rPr>
              <a:t>路線圖或站名印錯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3DDBD1-E7F7-485E-B73F-E49F25D86137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57594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>
                <a:solidFill>
                  <a:srgbClr val="C00000"/>
                </a:solidFill>
              </a:rPr>
              <a:t>招手站牌頂板歪斜</a:t>
            </a:r>
            <a:endParaRPr lang="en-US" altLang="zh-TW" dirty="0">
              <a:solidFill>
                <a:srgbClr val="C00000"/>
              </a:solidFill>
            </a:endParaRPr>
          </a:p>
          <a:p>
            <a:r>
              <a:rPr lang="zh-TW" altLang="en-US" dirty="0">
                <a:solidFill>
                  <a:srgbClr val="C00000"/>
                </a:solidFill>
              </a:rPr>
              <a:t>路線圖或站名印錯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3DDBD1-E7F7-485E-B73F-E49F25D86137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76030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>
                <a:solidFill>
                  <a:srgbClr val="C00000"/>
                </a:solidFill>
              </a:rPr>
              <a:t>招手站牌頂板歪斜</a:t>
            </a:r>
            <a:endParaRPr lang="en-US" altLang="zh-TW" dirty="0">
              <a:solidFill>
                <a:srgbClr val="C00000"/>
              </a:solidFill>
            </a:endParaRPr>
          </a:p>
          <a:p>
            <a:r>
              <a:rPr lang="zh-TW" altLang="en-US" dirty="0">
                <a:solidFill>
                  <a:srgbClr val="C00000"/>
                </a:solidFill>
              </a:rPr>
              <a:t>路線圖或站名印錯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3DDBD1-E7F7-485E-B73F-E49F25D86137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66044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3DDBD1-E7F7-485E-B73F-E49F25D86137}" type="slidenum">
              <a:rPr lang="zh-CN" altLang="en-US" smtClean="0"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76957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fficeplus.cn/Template/Home.shtml" TargetMode="External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8.jpg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jpg"/><Relationship Id="rId2" Type="http://schemas.openxmlformats.org/officeDocument/2006/relationships/hyperlink" Target="http://www.officeplus.cn/Template/Home.shtml" TargetMode="External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4" Type="http://schemas.microsoft.com/office/2007/relationships/hdphoto" Target="../media/hdphoto1.wdp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占位符 20">
            <a:extLst>
              <a:ext uri="{FF2B5EF4-FFF2-40B4-BE49-F238E27FC236}">
                <a16:creationId xmlns:a16="http://schemas.microsoft.com/office/drawing/2014/main" xmlns="" id="{F6086C33-875E-4878-BE15-27A0D3DB66D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-32445" y="1721314"/>
            <a:ext cx="4031874" cy="8402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>
              <a:buNone/>
              <a:defRPr lang="zh-CN" altLang="en-US" sz="5400" b="1" spc="300" dirty="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marL="0" lvl="0" algn="ctr" defTabSz="914377"/>
            <a:r>
              <a:rPr lang="en-US" altLang="zh-CN"/>
              <a:t>BUSINESS</a:t>
            </a:r>
            <a:endParaRPr lang="zh-CN" altLang="en-US"/>
          </a:p>
        </p:txBody>
      </p:sp>
      <p:sp>
        <p:nvSpPr>
          <p:cNvPr id="4" name="任意多边形: 形状 3">
            <a:extLst>
              <a:ext uri="{FF2B5EF4-FFF2-40B4-BE49-F238E27FC236}">
                <a16:creationId xmlns:a16="http://schemas.microsoft.com/office/drawing/2014/main" xmlns="" id="{93396CB3-B00A-4CBC-9E1A-AD48CA74B251}"/>
              </a:ext>
            </a:extLst>
          </p:cNvPr>
          <p:cNvSpPr/>
          <p:nvPr/>
        </p:nvSpPr>
        <p:spPr>
          <a:xfrm>
            <a:off x="7140154" y="0"/>
            <a:ext cx="1317185" cy="6864532"/>
          </a:xfrm>
          <a:custGeom>
            <a:avLst/>
            <a:gdLst>
              <a:gd name="connsiteX0" fmla="*/ 519287 w 1317185"/>
              <a:gd name="connsiteY0" fmla="*/ 0 h 6917502"/>
              <a:gd name="connsiteX1" fmla="*/ 1317185 w 1317185"/>
              <a:gd name="connsiteY1" fmla="*/ 0 h 6917502"/>
              <a:gd name="connsiteX2" fmla="*/ 1317185 w 1317185"/>
              <a:gd name="connsiteY2" fmla="*/ 6917502 h 6917502"/>
              <a:gd name="connsiteX3" fmla="*/ 69169 w 1317185"/>
              <a:gd name="connsiteY3" fmla="*/ 6917502 h 6917502"/>
              <a:gd name="connsiteX4" fmla="*/ 41355 w 1317185"/>
              <a:gd name="connsiteY4" fmla="*/ 6758780 h 6917502"/>
              <a:gd name="connsiteX5" fmla="*/ 11 w 1317185"/>
              <a:gd name="connsiteY5" fmla="*/ 6153702 h 6917502"/>
              <a:gd name="connsiteX6" fmla="*/ 747274 w 1317185"/>
              <a:gd name="connsiteY6" fmla="*/ 1075472 h 6917502"/>
              <a:gd name="connsiteX7" fmla="*/ 570204 w 1317185"/>
              <a:gd name="connsiteY7" fmla="*/ 110513 h 6917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17185" h="6917502">
                <a:moveTo>
                  <a:pt x="519287" y="0"/>
                </a:moveTo>
                <a:lnTo>
                  <a:pt x="1317185" y="0"/>
                </a:lnTo>
                <a:lnTo>
                  <a:pt x="1317185" y="6917502"/>
                </a:lnTo>
                <a:lnTo>
                  <a:pt x="69169" y="6917502"/>
                </a:lnTo>
                <a:lnTo>
                  <a:pt x="41355" y="6758780"/>
                </a:lnTo>
                <a:cubicBezTo>
                  <a:pt x="14606" y="6578178"/>
                  <a:pt x="-466" y="6377552"/>
                  <a:pt x="11" y="6153702"/>
                </a:cubicBezTo>
                <a:cubicBezTo>
                  <a:pt x="2553" y="4959836"/>
                  <a:pt x="739649" y="2241813"/>
                  <a:pt x="747274" y="1075472"/>
                </a:cubicBezTo>
                <a:cubicBezTo>
                  <a:pt x="749896" y="674542"/>
                  <a:pt x="673528" y="361833"/>
                  <a:pt x="570204" y="110513"/>
                </a:cubicBez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chemeClr val="accent2"/>
              </a:gs>
            </a:gsLst>
            <a:path path="circle">
              <a:fillToRect l="100000" t="100000"/>
            </a:path>
          </a:gradFill>
          <a:ln>
            <a:noFill/>
          </a:ln>
          <a:effectLst>
            <a:outerShdw blurRad="127000" sx="101000" sy="101000" algn="ctr" rotWithShape="0">
              <a:schemeClr val="accent4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xmlns="" id="{CA074BE3-9302-41ED-824B-2F24B616D1AD}"/>
              </a:ext>
            </a:extLst>
          </p:cNvPr>
          <p:cNvCxnSpPr>
            <a:cxnSpLocks/>
          </p:cNvCxnSpPr>
          <p:nvPr userDrawn="1"/>
        </p:nvCxnSpPr>
        <p:spPr>
          <a:xfrm>
            <a:off x="1138918" y="558349"/>
            <a:ext cx="572102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xmlns="" id="{9B1ECAD1-7D11-46F3-B1A5-F01F903931E1}"/>
              </a:ext>
            </a:extLst>
          </p:cNvPr>
          <p:cNvCxnSpPr>
            <a:cxnSpLocks/>
          </p:cNvCxnSpPr>
          <p:nvPr userDrawn="1"/>
        </p:nvCxnSpPr>
        <p:spPr>
          <a:xfrm>
            <a:off x="523080" y="3667876"/>
            <a:ext cx="61583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占位符 20">
            <a:extLst>
              <a:ext uri="{FF2B5EF4-FFF2-40B4-BE49-F238E27FC236}">
                <a16:creationId xmlns:a16="http://schemas.microsoft.com/office/drawing/2014/main" xmlns="" id="{68355DCF-4BDB-4CCD-9513-34A57DC846DA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406340" y="2130671"/>
            <a:ext cx="6198855" cy="8402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l">
              <a:buFont typeface="Arial" panose="020B0604020202020204" pitchFamily="34" charset="0"/>
              <a:buNone/>
              <a:defRPr lang="zh-CN" altLang="en-US" sz="5400" b="1" spc="0" dirty="0">
                <a:gradFill flip="none" rotWithShape="1">
                  <a:gsLst>
                    <a:gs pos="0">
                      <a:schemeClr val="accent4"/>
                    </a:gs>
                    <a:gs pos="100000">
                      <a:schemeClr val="accent2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defRPr>
            </a:lvl1pPr>
          </a:lstStyle>
          <a:p>
            <a:pPr marL="0" lvl="0" algn="dist" defTabSz="914377"/>
            <a:r>
              <a:rPr lang="zh-CN" altLang="en-US"/>
              <a:t>商务大气总结报告</a:t>
            </a:r>
          </a:p>
        </p:txBody>
      </p:sp>
      <p:sp>
        <p:nvSpPr>
          <p:cNvPr id="22" name="文本占位符 20">
            <a:extLst>
              <a:ext uri="{FF2B5EF4-FFF2-40B4-BE49-F238E27FC236}">
                <a16:creationId xmlns:a16="http://schemas.microsoft.com/office/drawing/2014/main" xmlns="" id="{8D7B4298-D4CE-420B-B217-43500D3831BB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406340" y="2956854"/>
            <a:ext cx="1980029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>
              <a:buNone/>
              <a:defRPr lang="zh-CN" altLang="en-US" sz="3200" b="1" spc="3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defTabSz="914377"/>
            <a:r>
              <a:rPr lang="zh-CN" altLang="en-US"/>
              <a:t>演示模板</a:t>
            </a:r>
          </a:p>
        </p:txBody>
      </p:sp>
      <p:sp>
        <p:nvSpPr>
          <p:cNvPr id="27" name="文本占位符 20">
            <a:extLst>
              <a:ext uri="{FF2B5EF4-FFF2-40B4-BE49-F238E27FC236}">
                <a16:creationId xmlns:a16="http://schemas.microsoft.com/office/drawing/2014/main" xmlns="" id="{2200E842-A8C5-44EB-BF61-1ADBADCE1A46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417098" y="4469665"/>
            <a:ext cx="902811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>
              <a:buNone/>
              <a:def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defTabSz="914377"/>
            <a:r>
              <a:rPr lang="zh-CN" altLang="en-US"/>
              <a:t>汇报人：</a:t>
            </a:r>
          </a:p>
        </p:txBody>
      </p:sp>
      <p:sp>
        <p:nvSpPr>
          <p:cNvPr id="28" name="文本占位符 20">
            <a:extLst>
              <a:ext uri="{FF2B5EF4-FFF2-40B4-BE49-F238E27FC236}">
                <a16:creationId xmlns:a16="http://schemas.microsoft.com/office/drawing/2014/main" xmlns="" id="{54720CE9-8BC7-42EA-A8A7-ACDDFB41B59B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417098" y="4725642"/>
            <a:ext cx="1119153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>
              <a:buNone/>
              <a:def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defTabSz="914377"/>
            <a:r>
              <a:rPr lang="en-US" altLang="zh-CN" err="1"/>
              <a:t>OfficePLUS</a:t>
            </a:r>
            <a:endParaRPr lang="zh-CN" altLang="en-US"/>
          </a:p>
        </p:txBody>
      </p:sp>
      <p:sp>
        <p:nvSpPr>
          <p:cNvPr id="29" name="文本占位符 20">
            <a:extLst>
              <a:ext uri="{FF2B5EF4-FFF2-40B4-BE49-F238E27FC236}">
                <a16:creationId xmlns:a16="http://schemas.microsoft.com/office/drawing/2014/main" xmlns="" id="{4B60AA7B-2C8D-44EA-AB94-31BAF8FAAE92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1944918" y="4469665"/>
            <a:ext cx="582211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>
              <a:buNone/>
              <a:def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defTabSz="914377"/>
            <a:r>
              <a:rPr lang="en-US" altLang="zh-CN"/>
              <a:t>2019</a:t>
            </a:r>
          </a:p>
        </p:txBody>
      </p:sp>
      <p:sp>
        <p:nvSpPr>
          <p:cNvPr id="30" name="文本占位符 20">
            <a:extLst>
              <a:ext uri="{FF2B5EF4-FFF2-40B4-BE49-F238E27FC236}">
                <a16:creationId xmlns:a16="http://schemas.microsoft.com/office/drawing/2014/main" xmlns="" id="{2C402DC1-EEC0-4D19-9864-4E61038E1129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1944918" y="4714234"/>
            <a:ext cx="731290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>
              <a:buNone/>
              <a:def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defTabSz="914377"/>
            <a:r>
              <a:rPr lang="en-US" altLang="zh-CN"/>
              <a:t>01 / 01</a:t>
            </a:r>
          </a:p>
        </p:txBody>
      </p:sp>
      <p:sp>
        <p:nvSpPr>
          <p:cNvPr id="31" name="任意多边形: 形状 30">
            <a:extLst>
              <a:ext uri="{FF2B5EF4-FFF2-40B4-BE49-F238E27FC236}">
                <a16:creationId xmlns:a16="http://schemas.microsoft.com/office/drawing/2014/main" xmlns="" id="{8BA0FDA2-4F00-4691-8B44-131438249C0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7230204" y="-23448"/>
            <a:ext cx="4961796" cy="6881448"/>
          </a:xfrm>
          <a:custGeom>
            <a:avLst/>
            <a:gdLst>
              <a:gd name="connsiteX0" fmla="*/ 519287 w 4961796"/>
              <a:gd name="connsiteY0" fmla="*/ 0 h 6881448"/>
              <a:gd name="connsiteX1" fmla="*/ 4961796 w 4961796"/>
              <a:gd name="connsiteY1" fmla="*/ 0 h 6881448"/>
              <a:gd name="connsiteX2" fmla="*/ 4961796 w 4961796"/>
              <a:gd name="connsiteY2" fmla="*/ 6881448 h 6881448"/>
              <a:gd name="connsiteX3" fmla="*/ 69170 w 4961796"/>
              <a:gd name="connsiteY3" fmla="*/ 6881448 h 6881448"/>
              <a:gd name="connsiteX4" fmla="*/ 41356 w 4961796"/>
              <a:gd name="connsiteY4" fmla="*/ 6723553 h 6881448"/>
              <a:gd name="connsiteX5" fmla="*/ 11 w 4961796"/>
              <a:gd name="connsiteY5" fmla="*/ 6121629 h 6881448"/>
              <a:gd name="connsiteX6" fmla="*/ 747275 w 4961796"/>
              <a:gd name="connsiteY6" fmla="*/ 1069868 h 6881448"/>
              <a:gd name="connsiteX7" fmla="*/ 570204 w 4961796"/>
              <a:gd name="connsiteY7" fmla="*/ 109939 h 6881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961796" h="6881448">
                <a:moveTo>
                  <a:pt x="519287" y="0"/>
                </a:moveTo>
                <a:lnTo>
                  <a:pt x="4961796" y="0"/>
                </a:lnTo>
                <a:lnTo>
                  <a:pt x="4961796" y="6881448"/>
                </a:lnTo>
                <a:lnTo>
                  <a:pt x="69170" y="6881448"/>
                </a:lnTo>
                <a:lnTo>
                  <a:pt x="41356" y="6723553"/>
                </a:lnTo>
                <a:cubicBezTo>
                  <a:pt x="14607" y="6543893"/>
                  <a:pt x="-465" y="6344313"/>
                  <a:pt x="11" y="6121629"/>
                </a:cubicBezTo>
                <a:cubicBezTo>
                  <a:pt x="2554" y="4933986"/>
                  <a:pt x="739650" y="2230130"/>
                  <a:pt x="747275" y="1069868"/>
                </a:cubicBezTo>
                <a:cubicBezTo>
                  <a:pt x="749897" y="671028"/>
                  <a:pt x="673528" y="359949"/>
                  <a:pt x="570204" y="109939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4087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: 单圆角 8">
            <a:extLst>
              <a:ext uri="{FF2B5EF4-FFF2-40B4-BE49-F238E27FC236}">
                <a16:creationId xmlns:a16="http://schemas.microsoft.com/office/drawing/2014/main" xmlns="" id="{A7995649-BEC4-4D3C-800A-9F66FF06C11E}"/>
              </a:ext>
            </a:extLst>
          </p:cNvPr>
          <p:cNvSpPr/>
          <p:nvPr userDrawn="1"/>
        </p:nvSpPr>
        <p:spPr>
          <a:xfrm>
            <a:off x="1809851" y="1597034"/>
            <a:ext cx="3269583" cy="1761397"/>
          </a:xfrm>
          <a:prstGeom prst="round1Rect">
            <a:avLst>
              <a:gd name="adj" fmla="val 16667"/>
            </a:avLst>
          </a:prstGeom>
          <a:gradFill>
            <a:gsLst>
              <a:gs pos="0">
                <a:schemeClr val="accent4"/>
              </a:gs>
              <a:gs pos="100000">
                <a:schemeClr val="accent2"/>
              </a:gs>
            </a:gsLst>
            <a:path path="circle">
              <a:fillToRect l="100000" t="100000"/>
            </a:path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4" name="图片占位符 13">
            <a:extLst>
              <a:ext uri="{FF2B5EF4-FFF2-40B4-BE49-F238E27FC236}">
                <a16:creationId xmlns:a16="http://schemas.microsoft.com/office/drawing/2014/main" xmlns="" id="{B6D84FC8-223E-42FD-871F-B5647EF5894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766086" y="1646238"/>
            <a:ext cx="3271052" cy="1760537"/>
          </a:xfrm>
          <a:prstGeom prst="round1Rect">
            <a:avLst>
              <a:gd name="adj" fmla="val 16056"/>
            </a:avLst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xmlns="" id="{0328D5AE-0697-48D5-8ED5-284AF6CF960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5938" y="462423"/>
            <a:ext cx="43396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>
              <a:lnSpc>
                <a:spcPct val="100000"/>
              </a:lnSpc>
              <a:buNone/>
              <a:defRPr lang="zh-CN" altLang="en-US" sz="2400" b="1" spc="3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defTabSz="914377"/>
            <a:r>
              <a:rPr lang="zh-CN" altLang="en-US"/>
              <a:t>输入标题（建议结论先行）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xmlns="" id="{59CDB8A5-0968-4356-85F2-A39975E63BC5}"/>
              </a:ext>
            </a:extLst>
          </p:cNvPr>
          <p:cNvGrpSpPr/>
          <p:nvPr userDrawn="1"/>
        </p:nvGrpSpPr>
        <p:grpSpPr>
          <a:xfrm>
            <a:off x="11291032" y="502059"/>
            <a:ext cx="452368" cy="261610"/>
            <a:chOff x="475887" y="502059"/>
            <a:chExt cx="452368" cy="261610"/>
          </a:xfrm>
        </p:grpSpPr>
        <p:sp>
          <p:nvSpPr>
            <p:cNvPr id="3" name="矩形: 单圆角 2">
              <a:extLst>
                <a:ext uri="{FF2B5EF4-FFF2-40B4-BE49-F238E27FC236}">
                  <a16:creationId xmlns:a16="http://schemas.microsoft.com/office/drawing/2014/main" xmlns="" id="{8DAC5527-3FA6-45ED-9499-C8FDB71F4FB8}"/>
                </a:ext>
              </a:extLst>
            </p:cNvPr>
            <p:cNvSpPr/>
            <p:nvPr/>
          </p:nvSpPr>
          <p:spPr>
            <a:xfrm>
              <a:off x="515938" y="558349"/>
              <a:ext cx="357981" cy="158115"/>
            </a:xfrm>
            <a:prstGeom prst="round1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xmlns="" id="{10140DD9-40F5-4AD2-BE74-22D84D7CD705}"/>
                </a:ext>
              </a:extLst>
            </p:cNvPr>
            <p:cNvSpPr txBox="1"/>
            <p:nvPr/>
          </p:nvSpPr>
          <p:spPr>
            <a:xfrm>
              <a:off x="475887" y="502059"/>
              <a:ext cx="45236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50">
                  <a:solidFill>
                    <a:schemeClr val="bg1"/>
                  </a:solidFill>
                </a:rPr>
                <a:t>logo</a:t>
              </a:r>
              <a:endParaRPr lang="zh-CN" altLang="en-US" sz="1050">
                <a:solidFill>
                  <a:schemeClr val="bg1"/>
                </a:solidFill>
              </a:endParaRPr>
            </a:p>
          </p:txBody>
        </p:sp>
      </p:grpSp>
      <p:sp>
        <p:nvSpPr>
          <p:cNvPr id="5" name="矩形: 单圆角 4">
            <a:extLst>
              <a:ext uri="{FF2B5EF4-FFF2-40B4-BE49-F238E27FC236}">
                <a16:creationId xmlns:a16="http://schemas.microsoft.com/office/drawing/2014/main" xmlns="" id="{4018856F-7528-4780-A5A0-19B45B30F2C7}"/>
              </a:ext>
            </a:extLst>
          </p:cNvPr>
          <p:cNvSpPr/>
          <p:nvPr userDrawn="1"/>
        </p:nvSpPr>
        <p:spPr>
          <a:xfrm>
            <a:off x="0" y="520020"/>
            <a:ext cx="515938" cy="346075"/>
          </a:xfrm>
          <a:prstGeom prst="round1Rect">
            <a:avLst/>
          </a:prstGeom>
          <a:gradFill>
            <a:gsLst>
              <a:gs pos="0">
                <a:schemeClr val="accent4"/>
              </a:gs>
              <a:gs pos="100000">
                <a:schemeClr val="accent2"/>
              </a:gs>
            </a:gsLst>
            <a:path path="circle">
              <a:fillToRect l="100000" t="100000"/>
            </a:path>
          </a:gradFill>
          <a:ln>
            <a:noFill/>
          </a:ln>
          <a:effectLst>
            <a:outerShdw blurRad="127000" sx="101000" sy="101000" algn="ctr" rotWithShape="0">
              <a:schemeClr val="accent4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xmlns="" id="{F255AB76-B8F4-4850-B76D-13DE068EA17C}"/>
              </a:ext>
            </a:extLst>
          </p:cNvPr>
          <p:cNvCxnSpPr>
            <a:cxnSpLocks/>
          </p:cNvCxnSpPr>
          <p:nvPr userDrawn="1"/>
        </p:nvCxnSpPr>
        <p:spPr>
          <a:xfrm>
            <a:off x="515938" y="6275386"/>
            <a:ext cx="86518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xmlns="" id="{07763A8A-31B7-4BB5-A8BB-CC9093B8E344}"/>
              </a:ext>
            </a:extLst>
          </p:cNvPr>
          <p:cNvCxnSpPr>
            <a:cxnSpLocks/>
          </p:cNvCxnSpPr>
          <p:nvPr userDrawn="1"/>
        </p:nvCxnSpPr>
        <p:spPr>
          <a:xfrm>
            <a:off x="515938" y="6308725"/>
            <a:ext cx="138906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: 单圆角 11">
            <a:extLst>
              <a:ext uri="{FF2B5EF4-FFF2-40B4-BE49-F238E27FC236}">
                <a16:creationId xmlns:a16="http://schemas.microsoft.com/office/drawing/2014/main" xmlns="" id="{A462E427-ABF2-4848-9CEB-1422C2DD0515}"/>
              </a:ext>
            </a:extLst>
          </p:cNvPr>
          <p:cNvSpPr/>
          <p:nvPr userDrawn="1"/>
        </p:nvSpPr>
        <p:spPr>
          <a:xfrm>
            <a:off x="6640034" y="1597034"/>
            <a:ext cx="3269583" cy="1761397"/>
          </a:xfrm>
          <a:prstGeom prst="round1Rect">
            <a:avLst>
              <a:gd name="adj" fmla="val 16667"/>
            </a:avLst>
          </a:prstGeom>
          <a:gradFill>
            <a:gsLst>
              <a:gs pos="0">
                <a:schemeClr val="accent4"/>
              </a:gs>
              <a:gs pos="100000">
                <a:schemeClr val="accent2"/>
              </a:gs>
            </a:gsLst>
            <a:path path="circle">
              <a:fillToRect l="100000" t="100000"/>
            </a:path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5" name="图片占位符 13">
            <a:extLst>
              <a:ext uri="{FF2B5EF4-FFF2-40B4-BE49-F238E27FC236}">
                <a16:creationId xmlns:a16="http://schemas.microsoft.com/office/drawing/2014/main" xmlns="" id="{AE40F3F8-ACD8-44DC-A564-5F4BD3970D9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586980" y="1646238"/>
            <a:ext cx="3271052" cy="1760537"/>
          </a:xfrm>
          <a:prstGeom prst="round1Rect">
            <a:avLst>
              <a:gd name="adj" fmla="val 16056"/>
            </a:avLst>
          </a:prstGeom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2933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: 单圆角 4">
            <a:extLst>
              <a:ext uri="{FF2B5EF4-FFF2-40B4-BE49-F238E27FC236}">
                <a16:creationId xmlns:a16="http://schemas.microsoft.com/office/drawing/2014/main" xmlns="" id="{CA263DEA-7501-4E6F-B829-E4165C37FB47}"/>
              </a:ext>
            </a:extLst>
          </p:cNvPr>
          <p:cNvSpPr/>
          <p:nvPr userDrawn="1"/>
        </p:nvSpPr>
        <p:spPr>
          <a:xfrm>
            <a:off x="881807" y="2293872"/>
            <a:ext cx="1877211" cy="1892451"/>
          </a:xfrm>
          <a:prstGeom prst="round1Rect">
            <a:avLst/>
          </a:prstGeom>
          <a:gradFill>
            <a:gsLst>
              <a:gs pos="0">
                <a:schemeClr val="accent4"/>
              </a:gs>
              <a:gs pos="100000">
                <a:schemeClr val="accent2"/>
              </a:gs>
            </a:gsLst>
            <a:path path="circle">
              <a:fillToRect l="100000" t="100000"/>
            </a:path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4" name="图片占位符 13">
            <a:extLst>
              <a:ext uri="{FF2B5EF4-FFF2-40B4-BE49-F238E27FC236}">
                <a16:creationId xmlns:a16="http://schemas.microsoft.com/office/drawing/2014/main" xmlns="" id="{6936B793-39C6-4239-BBE6-850A3B1A579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35025" y="2325688"/>
            <a:ext cx="1892300" cy="1892300"/>
          </a:xfrm>
          <a:prstGeom prst="round1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3" name="文本占位符 9">
            <a:extLst>
              <a:ext uri="{FF2B5EF4-FFF2-40B4-BE49-F238E27FC236}">
                <a16:creationId xmlns:a16="http://schemas.microsoft.com/office/drawing/2014/main" xmlns="" id="{5C826E67-601A-41E3-B4D0-3A20BA64995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5938" y="462423"/>
            <a:ext cx="43396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>
              <a:lnSpc>
                <a:spcPct val="100000"/>
              </a:lnSpc>
              <a:buNone/>
              <a:defRPr lang="zh-CN" altLang="en-US" sz="2400" b="1" spc="3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defTabSz="914377"/>
            <a:r>
              <a:rPr lang="zh-CN" altLang="en-US"/>
              <a:t>输入标题（建议结论先行）</a:t>
            </a:r>
          </a:p>
        </p:txBody>
      </p:sp>
      <p:sp>
        <p:nvSpPr>
          <p:cNvPr id="4" name="矩形: 单圆角 3">
            <a:extLst>
              <a:ext uri="{FF2B5EF4-FFF2-40B4-BE49-F238E27FC236}">
                <a16:creationId xmlns:a16="http://schemas.microsoft.com/office/drawing/2014/main" xmlns="" id="{4403EAA5-D50F-463B-96BA-CBC4502B0721}"/>
              </a:ext>
            </a:extLst>
          </p:cNvPr>
          <p:cNvSpPr/>
          <p:nvPr userDrawn="1"/>
        </p:nvSpPr>
        <p:spPr>
          <a:xfrm>
            <a:off x="0" y="520020"/>
            <a:ext cx="515938" cy="346075"/>
          </a:xfrm>
          <a:prstGeom prst="round1Rect">
            <a:avLst/>
          </a:prstGeom>
          <a:gradFill>
            <a:gsLst>
              <a:gs pos="0">
                <a:schemeClr val="accent4"/>
              </a:gs>
              <a:gs pos="100000">
                <a:schemeClr val="accent2"/>
              </a:gs>
            </a:gsLst>
            <a:path path="circle">
              <a:fillToRect l="100000" t="100000"/>
            </a:path>
          </a:gradFill>
          <a:ln>
            <a:noFill/>
          </a:ln>
          <a:effectLst>
            <a:outerShdw blurRad="127000" sx="101000" sy="101000" algn="ctr" rotWithShape="0">
              <a:schemeClr val="accent4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" name="矩形: 单圆角 6">
            <a:extLst>
              <a:ext uri="{FF2B5EF4-FFF2-40B4-BE49-F238E27FC236}">
                <a16:creationId xmlns:a16="http://schemas.microsoft.com/office/drawing/2014/main" xmlns="" id="{739EFB01-FF10-4D43-B583-7D41EBD6868C}"/>
              </a:ext>
            </a:extLst>
          </p:cNvPr>
          <p:cNvSpPr/>
          <p:nvPr userDrawn="1"/>
        </p:nvSpPr>
        <p:spPr>
          <a:xfrm>
            <a:off x="3708014" y="1974292"/>
            <a:ext cx="1877211" cy="1892451"/>
          </a:xfrm>
          <a:prstGeom prst="round1Rect">
            <a:avLst/>
          </a:prstGeom>
          <a:gradFill>
            <a:gsLst>
              <a:gs pos="0">
                <a:schemeClr val="accent4"/>
              </a:gs>
              <a:gs pos="100000">
                <a:schemeClr val="accent2"/>
              </a:gs>
            </a:gsLst>
            <a:path path="circle">
              <a:fillToRect l="100000" t="100000"/>
            </a:path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" name="矩形: 单圆角 8">
            <a:extLst>
              <a:ext uri="{FF2B5EF4-FFF2-40B4-BE49-F238E27FC236}">
                <a16:creationId xmlns:a16="http://schemas.microsoft.com/office/drawing/2014/main" xmlns="" id="{7C4180E3-3606-416D-BCA7-45B705A5C303}"/>
              </a:ext>
            </a:extLst>
          </p:cNvPr>
          <p:cNvSpPr/>
          <p:nvPr userDrawn="1"/>
        </p:nvSpPr>
        <p:spPr>
          <a:xfrm>
            <a:off x="6534221" y="1654711"/>
            <a:ext cx="1877211" cy="1892451"/>
          </a:xfrm>
          <a:prstGeom prst="round1Rect">
            <a:avLst/>
          </a:prstGeom>
          <a:gradFill>
            <a:gsLst>
              <a:gs pos="0">
                <a:schemeClr val="accent4"/>
              </a:gs>
              <a:gs pos="100000">
                <a:schemeClr val="accent2"/>
              </a:gs>
            </a:gsLst>
            <a:path path="circle">
              <a:fillToRect l="100000" t="100000"/>
            </a:path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" name="矩形: 单圆角 10">
            <a:extLst>
              <a:ext uri="{FF2B5EF4-FFF2-40B4-BE49-F238E27FC236}">
                <a16:creationId xmlns:a16="http://schemas.microsoft.com/office/drawing/2014/main" xmlns="" id="{ADDB5917-D32F-4F00-A278-D4787ADF3A0E}"/>
              </a:ext>
            </a:extLst>
          </p:cNvPr>
          <p:cNvSpPr/>
          <p:nvPr userDrawn="1"/>
        </p:nvSpPr>
        <p:spPr>
          <a:xfrm>
            <a:off x="9360429" y="1335130"/>
            <a:ext cx="1877211" cy="1892451"/>
          </a:xfrm>
          <a:prstGeom prst="round1Rect">
            <a:avLst/>
          </a:prstGeom>
          <a:gradFill>
            <a:gsLst>
              <a:gs pos="0">
                <a:schemeClr val="accent4"/>
              </a:gs>
              <a:gs pos="100000">
                <a:schemeClr val="accent2"/>
              </a:gs>
            </a:gsLst>
            <a:path path="circle">
              <a:fillToRect l="100000" t="100000"/>
            </a:path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5" name="图片占位符 13">
            <a:extLst>
              <a:ext uri="{FF2B5EF4-FFF2-40B4-BE49-F238E27FC236}">
                <a16:creationId xmlns:a16="http://schemas.microsoft.com/office/drawing/2014/main" xmlns="" id="{92C380A7-EAD0-4C8B-A7C6-0EE7BA507A5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663621" y="1995488"/>
            <a:ext cx="1892300" cy="1892300"/>
          </a:xfrm>
          <a:prstGeom prst="round1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6" name="图片占位符 13">
            <a:extLst>
              <a:ext uri="{FF2B5EF4-FFF2-40B4-BE49-F238E27FC236}">
                <a16:creationId xmlns:a16="http://schemas.microsoft.com/office/drawing/2014/main" xmlns="" id="{1C1FFFD2-A2CE-4CDC-86AE-77496888AA6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92217" y="1677988"/>
            <a:ext cx="1892300" cy="1892300"/>
          </a:xfrm>
          <a:prstGeom prst="round1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7" name="图片占位符 13">
            <a:extLst>
              <a:ext uri="{FF2B5EF4-FFF2-40B4-BE49-F238E27FC236}">
                <a16:creationId xmlns:a16="http://schemas.microsoft.com/office/drawing/2014/main" xmlns="" id="{2B341E65-CC3A-4E93-96E1-2B7AAF261CF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328750" y="1379003"/>
            <a:ext cx="1892300" cy="1892300"/>
          </a:xfrm>
          <a:prstGeom prst="round1Rect">
            <a:avLst/>
          </a:prstGeom>
        </p:spPr>
        <p:txBody>
          <a:bodyPr/>
          <a:lstStyle/>
          <a:p>
            <a:endParaRPr lang="zh-CN" altLang="en-US"/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xmlns="" id="{BC1D3C7C-6DC9-46ED-A65F-782A846E5B56}"/>
              </a:ext>
            </a:extLst>
          </p:cNvPr>
          <p:cNvCxnSpPr>
            <a:cxnSpLocks/>
          </p:cNvCxnSpPr>
          <p:nvPr userDrawn="1"/>
        </p:nvCxnSpPr>
        <p:spPr>
          <a:xfrm>
            <a:off x="515938" y="6275386"/>
            <a:ext cx="86518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xmlns="" id="{7C4F30C7-4E12-40E8-9C5F-6C866392439C}"/>
              </a:ext>
            </a:extLst>
          </p:cNvPr>
          <p:cNvCxnSpPr>
            <a:cxnSpLocks/>
          </p:cNvCxnSpPr>
          <p:nvPr userDrawn="1"/>
        </p:nvCxnSpPr>
        <p:spPr>
          <a:xfrm>
            <a:off x="515938" y="6308725"/>
            <a:ext cx="138906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6850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: 单圆角 4">
            <a:extLst>
              <a:ext uri="{FF2B5EF4-FFF2-40B4-BE49-F238E27FC236}">
                <a16:creationId xmlns:a16="http://schemas.microsoft.com/office/drawing/2014/main" xmlns="" id="{1BFF4BC3-A6CC-40D7-A99C-624DDF5C7320}"/>
              </a:ext>
            </a:extLst>
          </p:cNvPr>
          <p:cNvSpPr/>
          <p:nvPr userDrawn="1"/>
        </p:nvSpPr>
        <p:spPr>
          <a:xfrm flipH="1">
            <a:off x="815976" y="819959"/>
            <a:ext cx="3840162" cy="5250108"/>
          </a:xfrm>
          <a:prstGeom prst="round1Rect">
            <a:avLst/>
          </a:prstGeom>
          <a:gradFill>
            <a:gsLst>
              <a:gs pos="0">
                <a:schemeClr val="accent4"/>
              </a:gs>
              <a:gs pos="100000">
                <a:schemeClr val="accent2"/>
              </a:gs>
            </a:gsLst>
            <a:path path="circle">
              <a:fillToRect l="100000" t="100000"/>
            </a:path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" name="图片占位符 7">
            <a:extLst>
              <a:ext uri="{FF2B5EF4-FFF2-40B4-BE49-F238E27FC236}">
                <a16:creationId xmlns:a16="http://schemas.microsoft.com/office/drawing/2014/main" xmlns="" id="{3F33BFD0-F65B-4A1E-B563-72B8570E2C4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15938" y="820738"/>
            <a:ext cx="4038600" cy="52165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3231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xmlns="" id="{CEB982D1-1B7E-4469-BA8B-47C2F475EFB8}"/>
              </a:ext>
            </a:extLst>
          </p:cNvPr>
          <p:cNvCxnSpPr>
            <a:cxnSpLocks/>
          </p:cNvCxnSpPr>
          <p:nvPr userDrawn="1"/>
        </p:nvCxnSpPr>
        <p:spPr>
          <a:xfrm>
            <a:off x="3353176" y="558349"/>
            <a:ext cx="572102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xmlns="" id="{C4E69CE2-D97B-4042-8BF1-8D0EFCCBF8EB}"/>
              </a:ext>
            </a:extLst>
          </p:cNvPr>
          <p:cNvSpPr txBox="1"/>
          <p:nvPr userDrawn="1"/>
        </p:nvSpPr>
        <p:spPr>
          <a:xfrm>
            <a:off x="4080062" y="1661648"/>
            <a:ext cx="40318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5400" b="1" spc="300">
                <a:solidFill>
                  <a:schemeClr val="bg1">
                    <a:lumMod val="95000"/>
                  </a:schemeClr>
                </a:solidFill>
              </a:rPr>
              <a:t>BUSINESS</a:t>
            </a:r>
            <a:endParaRPr lang="zh-CN" altLang="en-US" sz="5400" b="1" spc="30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xmlns="" id="{52D99C36-8C74-4D4D-ABD0-A48C1654FCA5}"/>
              </a:ext>
            </a:extLst>
          </p:cNvPr>
          <p:cNvSpPr txBox="1"/>
          <p:nvPr userDrawn="1"/>
        </p:nvSpPr>
        <p:spPr>
          <a:xfrm>
            <a:off x="2184401" y="1851763"/>
            <a:ext cx="782319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800" b="1" spc="300">
                <a:gradFill flip="none" rotWithShape="1">
                  <a:gsLst>
                    <a:gs pos="0">
                      <a:schemeClr val="accent4"/>
                    </a:gs>
                    <a:gs pos="100000">
                      <a:schemeClr val="accent2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rPr>
              <a:t>THANK YOU</a:t>
            </a:r>
            <a:endParaRPr lang="zh-CN" altLang="en-US" sz="8800" spc="300">
              <a:gradFill flip="none" rotWithShape="1">
                <a:gsLst>
                  <a:gs pos="0">
                    <a:schemeClr val="accent4"/>
                  </a:gs>
                  <a:gs pos="100000">
                    <a:schemeClr val="accent2"/>
                  </a:gs>
                </a:gsLst>
                <a:path path="circle">
                  <a:fillToRect l="100000" t="100000"/>
                </a:path>
                <a:tileRect r="-100000" b="-100000"/>
              </a:gradFill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xmlns="" id="{39EF91E0-66BC-4DD8-8F03-4128957A85AA}"/>
              </a:ext>
            </a:extLst>
          </p:cNvPr>
          <p:cNvSpPr txBox="1"/>
          <p:nvPr userDrawn="1"/>
        </p:nvSpPr>
        <p:spPr>
          <a:xfrm>
            <a:off x="5101502" y="3079656"/>
            <a:ext cx="19800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b="1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感謝聆聽</a:t>
            </a:r>
            <a:endParaRPr lang="zh-CN" altLang="en-US" sz="3200" b="1" spc="3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xmlns="" id="{D1C66B2D-9BF3-471A-9C57-A081A10B9EC4}"/>
              </a:ext>
            </a:extLst>
          </p:cNvPr>
          <p:cNvCxnSpPr>
            <a:cxnSpLocks/>
          </p:cNvCxnSpPr>
          <p:nvPr userDrawn="1"/>
        </p:nvCxnSpPr>
        <p:spPr>
          <a:xfrm>
            <a:off x="5788079" y="3782176"/>
            <a:ext cx="61583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4238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09419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DC9B5C33-B418-AADB-4FE2-634F404204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xmlns="" id="{78DDC761-70C1-F1E6-C65B-0ED234E18F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xmlns="" id="{143422ED-2D71-1590-9022-BC01987B86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xmlns="" id="{F28C7F9E-F84B-1286-2B6E-CC57E5447B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xmlns="" id="{DAD9A8A6-383B-3390-7742-7684A1B21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4FC7EB-00D1-4B95-9B32-424880137C8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054574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96429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背景图片素材</a:t>
            </a: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134121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标注</a:t>
            </a: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345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585">
              <a:lnSpc>
                <a:spcPct val="130000"/>
              </a:lnSpc>
            </a:pPr>
            <a:r>
              <a:rPr lang="zh-CN" altLang="en-US" sz="140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字体使用 </a:t>
            </a:r>
            <a:endParaRPr lang="en-US" altLang="zh-CN" sz="140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40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行距</a:t>
            </a:r>
            <a:endParaRPr lang="en-US" altLang="zh-CN" sz="140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40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背景图片出处</a:t>
            </a:r>
          </a:p>
          <a:p>
            <a:pPr defTabSz="609585">
              <a:lnSpc>
                <a:spcPct val="130000"/>
              </a:lnSpc>
            </a:pPr>
            <a:endParaRPr lang="zh-CN" altLang="en-US" sz="140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zh-CN" altLang="en-US" sz="140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40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声明</a:t>
            </a:r>
            <a:endParaRPr lang="en-US" altLang="zh-CN" sz="140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4239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585">
              <a:lnSpc>
                <a:spcPct val="130000"/>
              </a:lnSpc>
            </a:pPr>
            <a:r>
              <a:rPr lang="zh-CN" altLang="en-US" sz="140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英文 </a:t>
            </a:r>
            <a:r>
              <a:rPr lang="en-US" altLang="zh-CN" sz="1400">
                <a:solidFill>
                  <a:srgbClr val="FFFFFF"/>
                </a:solidFill>
                <a:latin typeface="Segoe UI Light"/>
                <a:ea typeface="微软雅黑" charset="0"/>
                <a:cs typeface="Segoe UI Light"/>
              </a:rPr>
              <a:t>Arial</a:t>
            </a:r>
          </a:p>
          <a:p>
            <a:pPr defTabSz="609585">
              <a:lnSpc>
                <a:spcPct val="130000"/>
              </a:lnSpc>
            </a:pPr>
            <a:endParaRPr lang="en-US" altLang="zh-CN" sz="140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40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中文 微软雅黑</a:t>
            </a:r>
            <a:endParaRPr lang="en-US" altLang="zh-CN" sz="140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40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正文 </a:t>
            </a:r>
            <a:r>
              <a:rPr lang="en-US" altLang="zh-CN" sz="140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1.3</a:t>
            </a:r>
          </a:p>
          <a:p>
            <a:pPr defTabSz="609585">
              <a:lnSpc>
                <a:spcPct val="130000"/>
              </a:lnSpc>
            </a:pPr>
            <a:endParaRPr lang="en-US" altLang="zh-CN" sz="140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en-US" altLang="zh-CN" sz="1400" err="1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cn.bing.com</a:t>
            </a:r>
            <a:endParaRPr lang="zh-CN" altLang="en-US" sz="140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zh-CN" altLang="en-US" sz="140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zh-CN" altLang="en-US" sz="140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3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本网站所提供的任何信息内容（包括但不限于 </a:t>
            </a:r>
            <a:r>
              <a:rPr kumimoji="0" lang="en-US" altLang="zh-CN" sz="133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PPT</a:t>
            </a:r>
            <a:r>
              <a:rPr kumimoji="0" lang="zh-CN" altLang="en-US" sz="133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模板、</a:t>
            </a:r>
            <a:r>
              <a:rPr kumimoji="0" lang="en-US" altLang="zh-CN" sz="133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Word</a:t>
            </a:r>
            <a:r>
              <a:rPr kumimoji="0" lang="zh-CN" altLang="en-US" sz="133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文档、</a:t>
            </a:r>
            <a:r>
              <a:rPr kumimoji="0" lang="en-US" altLang="zh-CN" sz="133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Excel</a:t>
            </a:r>
            <a:r>
              <a:rPr kumimoji="0" lang="zh-CN" altLang="en-US" sz="133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图表、图片素材等）均受</a:t>
            </a:r>
            <a:r>
              <a:rPr kumimoji="0" lang="en-US" altLang="zh-CN" sz="133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中华人民共和国著作权法</a:t>
            </a:r>
            <a:r>
              <a:rPr kumimoji="0" lang="en-US" altLang="zh-CN" sz="133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、</a:t>
            </a:r>
            <a:r>
              <a:rPr kumimoji="0" lang="en-US" altLang="zh-CN" sz="133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信息网络传播权保护条例</a:t>
            </a:r>
            <a:r>
              <a:rPr kumimoji="0" lang="en-US" altLang="zh-CN" sz="133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33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(</a:t>
            </a:r>
            <a:r>
              <a:rPr kumimoji="0" lang="zh-CN" altLang="en-US" sz="133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包括图片或图表</a:t>
            </a:r>
            <a:r>
              <a:rPr kumimoji="0" lang="en-US" altLang="zh-CN" sz="133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)</a:t>
            </a:r>
            <a:r>
              <a:rPr kumimoji="0" lang="zh-CN" altLang="en-US" sz="133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不得被全部或部分的复制、传播、销售，否则将承担法律责任。</a:t>
            </a: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>
                <a:solidFill>
                  <a:prstClr val="white"/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>
              <a:solidFill>
                <a:prstClr val="white"/>
              </a:solidFill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1433925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713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模板使用技巧</a:t>
            </a:r>
            <a:r>
              <a:rPr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 1</a:t>
            </a:r>
            <a:endParaRPr lang="zh-CN" altLang="en-US" sz="180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xmlns="" id="{67B43CCB-1998-4484-B269-9ACB654ACB71}"/>
              </a:ext>
            </a:extLst>
          </p:cNvPr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一键调整模板颜色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xmlns="" id="{CF1532F4-AF97-400D-84E6-F00D2B3D35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xmlns="" id="{CA7E11C8-4335-45B0-A270-313A25ABC63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0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xmlns="" id="{45615889-3ACE-4C91-970F-789D759EAC1E}"/>
              </a:ext>
            </a:extLst>
          </p:cNvPr>
          <p:cNvSpPr txBox="1"/>
          <p:nvPr userDrawn="1"/>
        </p:nvSpPr>
        <p:spPr>
          <a:xfrm>
            <a:off x="333477" y="6061002"/>
            <a:ext cx="31838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选择“设计”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“变体”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“颜色”；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xmlns="" id="{CD19D40D-978A-4E04-8450-F6DC61B85399}"/>
              </a:ext>
            </a:extLst>
          </p:cNvPr>
          <p:cNvSpPr txBox="1"/>
          <p:nvPr userDrawn="1"/>
        </p:nvSpPr>
        <p:spPr>
          <a:xfrm>
            <a:off x="6360651" y="6061002"/>
            <a:ext cx="45624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选择你喜欢的颜色搭配，模板一秒调整为你选颜色。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xmlns="" id="{299860AF-0C43-4649-A586-85D19517B6F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005928" y="2609333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xmlns="" id="{A6130A4D-8EC7-4AC1-B434-55DC6910286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787853" y="42571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04338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三项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图片占位符 11">
            <a:extLst>
              <a:ext uri="{FF2B5EF4-FFF2-40B4-BE49-F238E27FC236}">
                <a16:creationId xmlns:a16="http://schemas.microsoft.com/office/drawing/2014/main" xmlns="" id="{3B24C61E-865D-4157-8BA3-04E761DE43D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5938" y="831491"/>
            <a:ext cx="4140200" cy="5239109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xmlns="" id="{6A4FA675-5B94-46BA-B646-3E4B5EC15D36}"/>
              </a:ext>
            </a:extLst>
          </p:cNvPr>
          <p:cNvSpPr txBox="1"/>
          <p:nvPr userDrawn="1"/>
        </p:nvSpPr>
        <p:spPr>
          <a:xfrm>
            <a:off x="6554354" y="2280861"/>
            <a:ext cx="26613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b="1" dirty="0">
                <a:solidFill>
                  <a:schemeClr val="bg1">
                    <a:lumMod val="95000"/>
                  </a:schemeClr>
                </a:solidFill>
              </a:rPr>
              <a:t>CONTENT</a:t>
            </a:r>
            <a:endParaRPr lang="zh-CN" altLang="en-US" sz="4000" b="1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xmlns="" id="{9E85D308-1056-4A6B-8181-8774C31DB965}"/>
              </a:ext>
            </a:extLst>
          </p:cNvPr>
          <p:cNvCxnSpPr>
            <a:cxnSpLocks/>
          </p:cNvCxnSpPr>
          <p:nvPr userDrawn="1"/>
        </p:nvCxnSpPr>
        <p:spPr>
          <a:xfrm>
            <a:off x="3700828" y="558349"/>
            <a:ext cx="572102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xmlns="" id="{1D37242A-7BA7-4E7C-A1BD-034006950A71}"/>
              </a:ext>
            </a:extLst>
          </p:cNvPr>
          <p:cNvCxnSpPr>
            <a:cxnSpLocks/>
          </p:cNvCxnSpPr>
          <p:nvPr userDrawn="1"/>
        </p:nvCxnSpPr>
        <p:spPr>
          <a:xfrm>
            <a:off x="515938" y="6275386"/>
            <a:ext cx="86518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xmlns="" id="{16A4C8E1-D222-44FC-AB26-088EA29C150C}"/>
              </a:ext>
            </a:extLst>
          </p:cNvPr>
          <p:cNvCxnSpPr>
            <a:cxnSpLocks/>
          </p:cNvCxnSpPr>
          <p:nvPr userDrawn="1"/>
        </p:nvCxnSpPr>
        <p:spPr>
          <a:xfrm>
            <a:off x="515938" y="6308725"/>
            <a:ext cx="138906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: 单圆角 9">
            <a:extLst>
              <a:ext uri="{FF2B5EF4-FFF2-40B4-BE49-F238E27FC236}">
                <a16:creationId xmlns:a16="http://schemas.microsoft.com/office/drawing/2014/main" xmlns="" id="{61741169-19BB-46D7-B869-FF844E87AB6D}"/>
              </a:ext>
            </a:extLst>
          </p:cNvPr>
          <p:cNvSpPr/>
          <p:nvPr userDrawn="1"/>
        </p:nvSpPr>
        <p:spPr>
          <a:xfrm>
            <a:off x="4656138" y="1047422"/>
            <a:ext cx="2171272" cy="830998"/>
          </a:xfrm>
          <a:prstGeom prst="round1Rect">
            <a:avLst/>
          </a:prstGeom>
          <a:gradFill>
            <a:gsLst>
              <a:gs pos="0">
                <a:schemeClr val="accent4"/>
              </a:gs>
              <a:gs pos="100000">
                <a:schemeClr val="accent2"/>
              </a:gs>
            </a:gsLst>
            <a:path path="circle">
              <a:fillToRect l="100000" t="100000"/>
            </a:path>
          </a:gradFill>
          <a:ln>
            <a:noFill/>
          </a:ln>
          <a:effectLst>
            <a:outerShdw blurRad="127000" sx="101000" sy="101000" algn="ctr" rotWithShape="0">
              <a:schemeClr val="accent4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xmlns="" id="{12B3D1D2-D133-440F-9376-AB6FD7E25FA1}"/>
              </a:ext>
            </a:extLst>
          </p:cNvPr>
          <p:cNvSpPr txBox="1"/>
          <p:nvPr userDrawn="1"/>
        </p:nvSpPr>
        <p:spPr>
          <a:xfrm>
            <a:off x="4946949" y="1047422"/>
            <a:ext cx="15696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800" b="1" spc="600" dirty="0">
                <a:solidFill>
                  <a:schemeClr val="bg1"/>
                </a:solidFill>
              </a:rPr>
              <a:t>大綱</a:t>
            </a:r>
            <a:endParaRPr lang="zh-CN" altLang="en-US" sz="4800" b="1" spc="600" dirty="0">
              <a:solidFill>
                <a:schemeClr val="bg1"/>
              </a:solidFill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xmlns="" id="{DB9D39F4-6E28-47B2-A140-E89087D01850}"/>
              </a:ext>
            </a:extLst>
          </p:cNvPr>
          <p:cNvSpPr txBox="1"/>
          <p:nvPr/>
        </p:nvSpPr>
        <p:spPr>
          <a:xfrm>
            <a:off x="4667274" y="2315170"/>
            <a:ext cx="6848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>
                <a:solidFill>
                  <a:schemeClr val="bg1">
                    <a:lumMod val="75000"/>
                  </a:schemeClr>
                </a:solidFill>
              </a:rPr>
              <a:t>01.</a:t>
            </a:r>
            <a:endParaRPr lang="zh-CN" altLang="en-US" sz="2800" b="1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xmlns="" id="{DD79D155-0795-44F9-812B-E906AED3126D}"/>
              </a:ext>
            </a:extLst>
          </p:cNvPr>
          <p:cNvCxnSpPr>
            <a:cxnSpLocks/>
          </p:cNvCxnSpPr>
          <p:nvPr/>
        </p:nvCxnSpPr>
        <p:spPr>
          <a:xfrm>
            <a:off x="4761455" y="2315170"/>
            <a:ext cx="565370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xmlns="" id="{FE5CF594-75F3-4A71-AB0D-7B4EAC5E18BE}"/>
              </a:ext>
            </a:extLst>
          </p:cNvPr>
          <p:cNvSpPr txBox="1"/>
          <p:nvPr/>
        </p:nvSpPr>
        <p:spPr>
          <a:xfrm>
            <a:off x="4692526" y="3297656"/>
            <a:ext cx="6848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>
                <a:solidFill>
                  <a:schemeClr val="bg1">
                    <a:lumMod val="75000"/>
                  </a:schemeClr>
                </a:solidFill>
              </a:rPr>
              <a:t>02.</a:t>
            </a:r>
            <a:endParaRPr lang="zh-CN" altLang="en-US" sz="2800" b="1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xmlns="" id="{0067417F-47C5-4CB8-B1E7-6601DA2FDDA6}"/>
              </a:ext>
            </a:extLst>
          </p:cNvPr>
          <p:cNvCxnSpPr>
            <a:cxnSpLocks/>
          </p:cNvCxnSpPr>
          <p:nvPr/>
        </p:nvCxnSpPr>
        <p:spPr>
          <a:xfrm>
            <a:off x="4786707" y="3297656"/>
            <a:ext cx="565370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xmlns="" id="{3450088A-DF60-4981-A53D-A3B7A0C379C3}"/>
              </a:ext>
            </a:extLst>
          </p:cNvPr>
          <p:cNvSpPr txBox="1"/>
          <p:nvPr/>
        </p:nvSpPr>
        <p:spPr>
          <a:xfrm>
            <a:off x="4680057" y="4292554"/>
            <a:ext cx="6848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>
                <a:solidFill>
                  <a:schemeClr val="bg1">
                    <a:lumMod val="75000"/>
                  </a:schemeClr>
                </a:solidFill>
              </a:rPr>
              <a:t>03.</a:t>
            </a:r>
            <a:endParaRPr lang="zh-CN" altLang="en-US" sz="2800" b="1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xmlns="" id="{367CF2F8-A6F3-4DB1-B6BD-CBFF4850F412}"/>
              </a:ext>
            </a:extLst>
          </p:cNvPr>
          <p:cNvCxnSpPr>
            <a:cxnSpLocks/>
          </p:cNvCxnSpPr>
          <p:nvPr/>
        </p:nvCxnSpPr>
        <p:spPr>
          <a:xfrm>
            <a:off x="4774238" y="4292554"/>
            <a:ext cx="565370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占位符 24">
            <a:extLst>
              <a:ext uri="{FF2B5EF4-FFF2-40B4-BE49-F238E27FC236}">
                <a16:creationId xmlns:a16="http://schemas.microsoft.com/office/drawing/2014/main" xmlns="" id="{61AEE506-39A7-48BD-B5E3-00166C7FC2F8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5352077" y="2367491"/>
            <a:ext cx="1415772" cy="424732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buNone/>
              <a:defRPr kumimoji="0" lang="zh-CN" altLang="en-US" sz="2400" b="0" i="0" u="none" strike="noStrike" cap="none" spc="0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/>
                <a:ea typeface="微软雅黑"/>
              </a:defRPr>
            </a:lvl1pPr>
          </a:lstStyle>
          <a:p>
            <a:pPr marL="228600" marR="0" lvl="0" indent="-228600" fontAlgn="auto">
              <a:spcAft>
                <a:spcPts val="0"/>
              </a:spcAft>
              <a:buClrTx/>
              <a:buSzTx/>
              <a:tabLst/>
            </a:pPr>
            <a:r>
              <a:rPr lang="zh-CN" altLang="en-US"/>
              <a:t>输入标题</a:t>
            </a:r>
          </a:p>
        </p:txBody>
      </p:sp>
      <p:sp>
        <p:nvSpPr>
          <p:cNvPr id="26" name="文本占位符 24">
            <a:extLst>
              <a:ext uri="{FF2B5EF4-FFF2-40B4-BE49-F238E27FC236}">
                <a16:creationId xmlns:a16="http://schemas.microsoft.com/office/drawing/2014/main" xmlns="" id="{019AC669-4DD5-4487-BA72-7385CB7C55D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352077" y="3349977"/>
            <a:ext cx="1415772" cy="424732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buNone/>
              <a:defRPr kumimoji="0" lang="zh-CN" altLang="en-US" sz="2400" b="0" i="0" u="none" strike="noStrike" cap="none" spc="0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/>
                <a:ea typeface="微软雅黑"/>
              </a:defRPr>
            </a:lvl1pPr>
          </a:lstStyle>
          <a:p>
            <a:pPr marL="228600" marR="0" lvl="0" indent="-228600" fontAlgn="auto">
              <a:spcAft>
                <a:spcPts val="0"/>
              </a:spcAft>
              <a:buClrTx/>
              <a:buSzTx/>
              <a:tabLst/>
            </a:pPr>
            <a:r>
              <a:rPr lang="zh-CN" altLang="en-US"/>
              <a:t>输入标题</a:t>
            </a:r>
          </a:p>
        </p:txBody>
      </p:sp>
      <p:sp>
        <p:nvSpPr>
          <p:cNvPr id="27" name="文本占位符 24">
            <a:extLst>
              <a:ext uri="{FF2B5EF4-FFF2-40B4-BE49-F238E27FC236}">
                <a16:creationId xmlns:a16="http://schemas.microsoft.com/office/drawing/2014/main" xmlns="" id="{5BEC7A16-0208-4416-9FBB-32285744D4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326825" y="4344875"/>
            <a:ext cx="1415772" cy="424732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buNone/>
              <a:defRPr kumimoji="0" lang="zh-CN" altLang="en-US" sz="2400" b="0" i="0" u="none" strike="noStrike" cap="none" spc="0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/>
                <a:ea typeface="微软雅黑"/>
              </a:defRPr>
            </a:lvl1pPr>
          </a:lstStyle>
          <a:p>
            <a:pPr marL="228600" marR="0" lvl="0" indent="-228600" fontAlgn="auto">
              <a:spcAft>
                <a:spcPts val="0"/>
              </a:spcAft>
              <a:buClrTx/>
              <a:buSzTx/>
              <a:tabLst/>
            </a:pPr>
            <a:r>
              <a:rPr lang="zh-CN" altLang="en-US"/>
              <a:t>输入标题</a:t>
            </a:r>
          </a:p>
        </p:txBody>
      </p:sp>
      <p:sp>
        <p:nvSpPr>
          <p:cNvPr id="2" name="文本框 21">
            <a:extLst>
              <a:ext uri="{FF2B5EF4-FFF2-40B4-BE49-F238E27FC236}">
                <a16:creationId xmlns:a16="http://schemas.microsoft.com/office/drawing/2014/main" xmlns="" id="{CCBC74BE-CBFF-B243-746D-760047386D5B}"/>
              </a:ext>
            </a:extLst>
          </p:cNvPr>
          <p:cNvSpPr txBox="1"/>
          <p:nvPr userDrawn="1"/>
        </p:nvSpPr>
        <p:spPr>
          <a:xfrm>
            <a:off x="4718092" y="5222719"/>
            <a:ext cx="6848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chemeClr val="bg1">
                    <a:lumMod val="75000"/>
                  </a:schemeClr>
                </a:solidFill>
              </a:rPr>
              <a:t>04.</a:t>
            </a:r>
            <a:endParaRPr lang="zh-CN" altLang="en-US" sz="2800" b="1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9" name="直接连接符 22">
            <a:extLst>
              <a:ext uri="{FF2B5EF4-FFF2-40B4-BE49-F238E27FC236}">
                <a16:creationId xmlns:a16="http://schemas.microsoft.com/office/drawing/2014/main" xmlns="" id="{8B7B7114-AF14-D573-0B6B-34D011A7EED3}"/>
              </a:ext>
            </a:extLst>
          </p:cNvPr>
          <p:cNvCxnSpPr>
            <a:cxnSpLocks/>
          </p:cNvCxnSpPr>
          <p:nvPr userDrawn="1"/>
        </p:nvCxnSpPr>
        <p:spPr>
          <a:xfrm>
            <a:off x="4812273" y="5222719"/>
            <a:ext cx="565370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占位符 24">
            <a:extLst>
              <a:ext uri="{FF2B5EF4-FFF2-40B4-BE49-F238E27FC236}">
                <a16:creationId xmlns:a16="http://schemas.microsoft.com/office/drawing/2014/main" xmlns="" id="{8584E5EB-6668-32EB-8963-EE564D287B7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64860" y="5275040"/>
            <a:ext cx="1415772" cy="424732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buNone/>
              <a:defRPr kumimoji="0" lang="zh-CN" altLang="en-US" sz="2400" b="0" i="0" u="none" strike="noStrike" cap="none" spc="0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/>
                <a:ea typeface="微软雅黑"/>
              </a:defRPr>
            </a:lvl1pPr>
          </a:lstStyle>
          <a:p>
            <a:pPr marL="228600" marR="0" lvl="0" indent="-228600" fontAlgn="auto">
              <a:spcAft>
                <a:spcPts val="0"/>
              </a:spcAft>
              <a:buClrTx/>
              <a:buSzTx/>
              <a:tabLst/>
            </a:pPr>
            <a:r>
              <a:rPr lang="zh-CN" altLang="en-US"/>
              <a:t>输入标题</a:t>
            </a:r>
          </a:p>
        </p:txBody>
      </p:sp>
    </p:spTree>
    <p:extLst>
      <p:ext uri="{BB962C8B-B14F-4D97-AF65-F5344CB8AC3E}">
        <p14:creationId xmlns:p14="http://schemas.microsoft.com/office/powerpoint/2010/main" val="3456440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xmlns="" id="{554DB237-C74A-4BA8-A097-6A053DD3C747}"/>
              </a:ext>
            </a:extLst>
          </p:cNvPr>
          <p:cNvSpPr/>
          <p:nvPr userDrawn="1"/>
        </p:nvSpPr>
        <p:spPr>
          <a:xfrm>
            <a:off x="440603" y="759873"/>
            <a:ext cx="17508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模板使用技巧</a:t>
            </a:r>
            <a:r>
              <a:rPr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 2</a:t>
            </a:r>
            <a:endParaRPr lang="zh-CN" altLang="en-US" sz="180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xmlns="" id="{4172DAD1-F67C-4AB8-ACEF-004237CB3D3F}"/>
              </a:ext>
            </a:extLst>
          </p:cNvPr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F300B558-79C0-475E-84A0-11700A36CA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xmlns="" id="{ADFDE997-A67B-4FD0-B6AC-78D1EFE6348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1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xmlns="" id="{3E1E676E-E869-48CE-BFB9-1C7FC981B376}"/>
              </a:ext>
            </a:extLst>
          </p:cNvPr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随时添加模板样式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xmlns="" id="{7768A42A-9DCD-4784-A3EF-F1D80ADC183F}"/>
              </a:ext>
            </a:extLst>
          </p:cNvPr>
          <p:cNvSpPr txBox="1"/>
          <p:nvPr userDrawn="1"/>
        </p:nvSpPr>
        <p:spPr>
          <a:xfrm>
            <a:off x="333477" y="6061002"/>
            <a:ext cx="30107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选择“开始”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“新建幻灯片”；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xmlns="" id="{BF8689A3-CABF-445F-829F-6396154A55D1}"/>
              </a:ext>
            </a:extLst>
          </p:cNvPr>
          <p:cNvSpPr txBox="1"/>
          <p:nvPr userDrawn="1"/>
        </p:nvSpPr>
        <p:spPr>
          <a:xfrm>
            <a:off x="6360651" y="6061002"/>
            <a:ext cx="52565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选择你需要的页面，如封面页，目录页，副标题页，内容页等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xmlns="" id="{D7C9996A-24BA-4EE9-BA5A-589E1841918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00878" y="24283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29398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关注微软Office文档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xmlns="" id="{F3BB9638-2D2F-48B1-A8CF-673B237DCC17}"/>
              </a:ext>
            </a:extLst>
          </p:cNvPr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xmlns="" id="{120C7C91-35F0-46E5-B511-2314CED2655F}"/>
              </a:ext>
            </a:extLst>
          </p:cNvPr>
          <p:cNvSpPr/>
          <p:nvPr userDrawn="1"/>
        </p:nvSpPr>
        <p:spPr>
          <a:xfrm>
            <a:off x="1079465" y="1527629"/>
            <a:ext cx="3802742" cy="3802742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 descr="图片包含 纵横字谜, 文字&#10;&#10;已生成极高可信度的说明">
            <a:extLst>
              <a:ext uri="{FF2B5EF4-FFF2-40B4-BE49-F238E27FC236}">
                <a16:creationId xmlns:a16="http://schemas.microsoft.com/office/drawing/2014/main" xmlns="" id="{25779B21-3BC1-4E47-8650-6B0E785B51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08065" y="1756229"/>
            <a:ext cx="3345542" cy="334554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xmlns="" id="{343024A3-25F7-4B9A-9876-36F35421F6E6}"/>
              </a:ext>
            </a:extLst>
          </p:cNvPr>
          <p:cNvSpPr txBox="1"/>
          <p:nvPr userDrawn="1"/>
        </p:nvSpPr>
        <p:spPr>
          <a:xfrm>
            <a:off x="5239657" y="1566506"/>
            <a:ext cx="6013185" cy="35492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免费下载更多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微软官方</a:t>
            </a:r>
            <a:r>
              <a:rPr lang="en-US" altLang="zh-CN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PPT</a:t>
            </a: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模板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微信扫码关注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「 微软</a:t>
            </a:r>
            <a:r>
              <a:rPr lang="en-US" altLang="zh-CN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」服务号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7" name="图片 6">
            <a:hlinkClick r:id="rId3"/>
            <a:extLst>
              <a:ext uri="{FF2B5EF4-FFF2-40B4-BE49-F238E27FC236}">
                <a16:creationId xmlns:a16="http://schemas.microsoft.com/office/drawing/2014/main" xmlns="" id="{5524D02C-49CE-4D3D-8B89-07CEC3966F4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  <p:pic>
        <p:nvPicPr>
          <p:cNvPr id="8" name="图片 7" descr="图片包含 室内, 文字, 纵横字谜, 物体&#10;&#10;自动生成的说明">
            <a:extLst>
              <a:ext uri="{FF2B5EF4-FFF2-40B4-BE49-F238E27FC236}">
                <a16:creationId xmlns:a16="http://schemas.microsoft.com/office/drawing/2014/main" xmlns="" id="{2C93A5A6-170C-429C-ADC7-10414B48ECB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998" y="1935162"/>
            <a:ext cx="2987676" cy="2987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709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微软黑科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xmlns="" id="{3E71CC84-193F-4D28-98D9-17F9952F968C}"/>
              </a:ext>
            </a:extLst>
          </p:cNvPr>
          <p:cNvCxnSpPr/>
          <p:nvPr userDrawn="1"/>
        </p:nvCxnSpPr>
        <p:spPr>
          <a:xfrm>
            <a:off x="0" y="657288"/>
            <a:ext cx="12192000" cy="0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xmlns="" id="{23A9F197-1133-4CEE-860F-85366976D0AC}"/>
              </a:ext>
            </a:extLst>
          </p:cNvPr>
          <p:cNvSpPr/>
          <p:nvPr userDrawn="1"/>
        </p:nvSpPr>
        <p:spPr>
          <a:xfrm>
            <a:off x="0" y="3091547"/>
            <a:ext cx="12192000" cy="3766453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xmlns="" id="{AA954438-2CEB-4119-883B-8B9196F98504}"/>
              </a:ext>
            </a:extLst>
          </p:cNvPr>
          <p:cNvSpPr/>
          <p:nvPr userDrawn="1"/>
        </p:nvSpPr>
        <p:spPr>
          <a:xfrm>
            <a:off x="621395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xmlns="" id="{4CD1A364-B227-4CFB-9287-6198C6C0443B}"/>
              </a:ext>
            </a:extLst>
          </p:cNvPr>
          <p:cNvSpPr/>
          <p:nvPr userDrawn="1"/>
        </p:nvSpPr>
        <p:spPr>
          <a:xfrm>
            <a:off x="4374467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xmlns="" id="{BEA6AD26-5781-4DAD-8C16-8C73B2C177AD}"/>
              </a:ext>
            </a:extLst>
          </p:cNvPr>
          <p:cNvSpPr txBox="1"/>
          <p:nvPr userDrawn="1"/>
        </p:nvSpPr>
        <p:spPr>
          <a:xfrm>
            <a:off x="1656327" y="286129"/>
            <a:ext cx="8879354" cy="6701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zh-CN" altLang="en-US" sz="3200" b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微信扫描小程序码，使用微软移动办公黑科技 </a:t>
            </a:r>
            <a:endParaRPr lang="en-US" sz="3200" b="1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xmlns="" id="{72806FD0-33B9-40F1-B8F9-079524CA002C}"/>
              </a:ext>
            </a:extLst>
          </p:cNvPr>
          <p:cNvCxnSpPr>
            <a:cxnSpLocks/>
          </p:cNvCxnSpPr>
          <p:nvPr userDrawn="1"/>
        </p:nvCxnSpPr>
        <p:spPr>
          <a:xfrm flipH="1">
            <a:off x="1523089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xmlns="" id="{159FFD7E-3944-43A3-A5DD-D8673483D044}"/>
              </a:ext>
            </a:extLst>
          </p:cNvPr>
          <p:cNvCxnSpPr>
            <a:cxnSpLocks/>
          </p:cNvCxnSpPr>
          <p:nvPr userDrawn="1"/>
        </p:nvCxnSpPr>
        <p:spPr>
          <a:xfrm flipH="1">
            <a:off x="10402443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: 圆角 12">
            <a:extLst>
              <a:ext uri="{FF2B5EF4-FFF2-40B4-BE49-F238E27FC236}">
                <a16:creationId xmlns:a16="http://schemas.microsoft.com/office/drawing/2014/main" xmlns="" id="{C76706F4-B20C-489C-ACB9-010EF43FEF70}"/>
              </a:ext>
            </a:extLst>
          </p:cNvPr>
          <p:cNvSpPr/>
          <p:nvPr userDrawn="1"/>
        </p:nvSpPr>
        <p:spPr>
          <a:xfrm>
            <a:off x="8159751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xmlns="" id="{9A11A6D6-1DBD-4A10-8942-D3DDC4E182E9}"/>
              </a:ext>
            </a:extLst>
          </p:cNvPr>
          <p:cNvSpPr txBox="1"/>
          <p:nvPr userDrawn="1"/>
        </p:nvSpPr>
        <p:spPr>
          <a:xfrm>
            <a:off x="987447" y="5138740"/>
            <a:ext cx="2730235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在微信访问</a:t>
            </a:r>
            <a:r>
              <a:rPr lang="en-US" altLang="zh-CN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OneDrive</a:t>
            </a: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</a:t>
            </a:r>
            <a:r>
              <a:rPr lang="en-US" altLang="zh-CN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</a:t>
            </a:r>
            <a:endParaRPr lang="en-US" sz="20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xmlns="" id="{6274E825-3465-469E-BD06-097F250CA889}"/>
              </a:ext>
            </a:extLst>
          </p:cNvPr>
          <p:cNvSpPr txBox="1"/>
          <p:nvPr userDrawn="1"/>
        </p:nvSpPr>
        <p:spPr>
          <a:xfrm>
            <a:off x="4862328" y="5138740"/>
            <a:ext cx="2467342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让你的文档会说话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微软听听文档 」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xmlns="" id="{4EC4AC92-2800-4841-84A3-26E495F2D178}"/>
              </a:ext>
            </a:extLst>
          </p:cNvPr>
          <p:cNvSpPr txBox="1"/>
          <p:nvPr userDrawn="1"/>
        </p:nvSpPr>
        <p:spPr>
          <a:xfrm>
            <a:off x="8644425" y="5138740"/>
            <a:ext cx="2492990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你的文档创作小助手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</a:t>
            </a:r>
            <a:r>
              <a:rPr lang="en-US" altLang="zh-CN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AI</a:t>
            </a: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识图 」</a:t>
            </a: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xmlns="" id="{F3D082CA-914B-42B8-A86E-16893B7234C9}"/>
              </a:ext>
            </a:extLst>
          </p:cNvPr>
          <p:cNvCxnSpPr/>
          <p:nvPr userDrawn="1"/>
        </p:nvCxnSpPr>
        <p:spPr>
          <a:xfrm>
            <a:off x="419803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xmlns="" id="{5421E3BB-42AC-4DCD-9031-7215136A1844}"/>
              </a:ext>
            </a:extLst>
          </p:cNvPr>
          <p:cNvCxnSpPr/>
          <p:nvPr userDrawn="1"/>
        </p:nvCxnSpPr>
        <p:spPr>
          <a:xfrm>
            <a:off x="797621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>
            <a:hlinkClick r:id="rId2"/>
            <a:extLst>
              <a:ext uri="{FF2B5EF4-FFF2-40B4-BE49-F238E27FC236}">
                <a16:creationId xmlns:a16="http://schemas.microsoft.com/office/drawing/2014/main" xmlns="" id="{46C855E7-2DCA-4970-A954-7CB7F69FADA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A7F32EC9-ED26-45EE-9DC4-21C3241FF7A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8716" y="1726788"/>
            <a:ext cx="2743200" cy="27432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36F84124-CE71-4190-B92C-B61E496F7B7E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482" y="1726788"/>
            <a:ext cx="2743200" cy="2743200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xmlns="" id="{39B45288-397E-405A-A715-DCD4FE40DCE2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9320" y="1726788"/>
            <a:ext cx="27432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106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四项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单圆角 3">
            <a:extLst>
              <a:ext uri="{FF2B5EF4-FFF2-40B4-BE49-F238E27FC236}">
                <a16:creationId xmlns:a16="http://schemas.microsoft.com/office/drawing/2014/main" xmlns="" id="{DB28413B-0C49-4FEF-A408-0AFD4CEBEE6F}"/>
              </a:ext>
            </a:extLst>
          </p:cNvPr>
          <p:cNvSpPr/>
          <p:nvPr userDrawn="1"/>
        </p:nvSpPr>
        <p:spPr>
          <a:xfrm>
            <a:off x="515938" y="558349"/>
            <a:ext cx="357981" cy="158115"/>
          </a:xfrm>
          <a:prstGeom prst="round1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xmlns="" id="{25FD6C9D-B8E6-45D9-8C64-FDA5AB6E0BFB}"/>
              </a:ext>
            </a:extLst>
          </p:cNvPr>
          <p:cNvSpPr txBox="1"/>
          <p:nvPr userDrawn="1"/>
        </p:nvSpPr>
        <p:spPr>
          <a:xfrm>
            <a:off x="475887" y="502059"/>
            <a:ext cx="45236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>
                <a:solidFill>
                  <a:schemeClr val="bg1"/>
                </a:solidFill>
              </a:rPr>
              <a:t>logo</a:t>
            </a:r>
            <a:endParaRPr lang="zh-CN" altLang="en-US" sz="1050">
              <a:solidFill>
                <a:schemeClr val="bg1"/>
              </a:solidFill>
            </a:endParaRP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xmlns="" id="{9E85D308-1056-4A6B-8181-8774C31DB965}"/>
              </a:ext>
            </a:extLst>
          </p:cNvPr>
          <p:cNvCxnSpPr>
            <a:cxnSpLocks/>
          </p:cNvCxnSpPr>
          <p:nvPr userDrawn="1"/>
        </p:nvCxnSpPr>
        <p:spPr>
          <a:xfrm>
            <a:off x="3700828" y="558349"/>
            <a:ext cx="572102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xmlns="" id="{1D37242A-7BA7-4E7C-A1BD-034006950A71}"/>
              </a:ext>
            </a:extLst>
          </p:cNvPr>
          <p:cNvCxnSpPr>
            <a:cxnSpLocks/>
          </p:cNvCxnSpPr>
          <p:nvPr userDrawn="1"/>
        </p:nvCxnSpPr>
        <p:spPr>
          <a:xfrm>
            <a:off x="515938" y="6275386"/>
            <a:ext cx="86518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xmlns="" id="{16A4C8E1-D222-44FC-AB26-088EA29C150C}"/>
              </a:ext>
            </a:extLst>
          </p:cNvPr>
          <p:cNvCxnSpPr>
            <a:cxnSpLocks/>
          </p:cNvCxnSpPr>
          <p:nvPr userDrawn="1"/>
        </p:nvCxnSpPr>
        <p:spPr>
          <a:xfrm>
            <a:off x="515938" y="6308725"/>
            <a:ext cx="138906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xmlns="" id="{DB9D39F4-6E28-47B2-A140-E89087D01850}"/>
              </a:ext>
            </a:extLst>
          </p:cNvPr>
          <p:cNvSpPr txBox="1"/>
          <p:nvPr/>
        </p:nvSpPr>
        <p:spPr>
          <a:xfrm>
            <a:off x="5771649" y="3708068"/>
            <a:ext cx="6848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>
                <a:solidFill>
                  <a:schemeClr val="bg1">
                    <a:lumMod val="75000"/>
                  </a:schemeClr>
                </a:solidFill>
              </a:rPr>
              <a:t>01.</a:t>
            </a:r>
            <a:endParaRPr lang="zh-CN" altLang="en-US" sz="2800" b="1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xmlns="" id="{DD79D155-0795-44F9-812B-E906AED3126D}"/>
              </a:ext>
            </a:extLst>
          </p:cNvPr>
          <p:cNvCxnSpPr>
            <a:cxnSpLocks/>
          </p:cNvCxnSpPr>
          <p:nvPr/>
        </p:nvCxnSpPr>
        <p:spPr>
          <a:xfrm>
            <a:off x="5865830" y="3708068"/>
            <a:ext cx="565370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xmlns="" id="{FE5CF594-75F3-4A71-AB0D-7B4EAC5E18BE}"/>
              </a:ext>
            </a:extLst>
          </p:cNvPr>
          <p:cNvSpPr txBox="1"/>
          <p:nvPr/>
        </p:nvSpPr>
        <p:spPr>
          <a:xfrm>
            <a:off x="8737045" y="3708068"/>
            <a:ext cx="6848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>
                <a:solidFill>
                  <a:schemeClr val="bg1">
                    <a:lumMod val="75000"/>
                  </a:schemeClr>
                </a:solidFill>
              </a:rPr>
              <a:t>02.</a:t>
            </a:r>
            <a:endParaRPr lang="zh-CN" altLang="en-US" sz="2800" b="1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xmlns="" id="{0067417F-47C5-4CB8-B1E7-6601DA2FDDA6}"/>
              </a:ext>
            </a:extLst>
          </p:cNvPr>
          <p:cNvCxnSpPr>
            <a:cxnSpLocks/>
          </p:cNvCxnSpPr>
          <p:nvPr/>
        </p:nvCxnSpPr>
        <p:spPr>
          <a:xfrm>
            <a:off x="8831226" y="3708068"/>
            <a:ext cx="565370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xmlns="" id="{3450088A-DF60-4981-A53D-A3B7A0C379C3}"/>
              </a:ext>
            </a:extLst>
          </p:cNvPr>
          <p:cNvSpPr txBox="1"/>
          <p:nvPr/>
        </p:nvSpPr>
        <p:spPr>
          <a:xfrm>
            <a:off x="5809684" y="4653470"/>
            <a:ext cx="6848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>
                <a:solidFill>
                  <a:schemeClr val="bg1">
                    <a:lumMod val="75000"/>
                  </a:schemeClr>
                </a:solidFill>
              </a:rPr>
              <a:t>03.</a:t>
            </a:r>
            <a:endParaRPr lang="zh-CN" altLang="en-US" sz="2800" b="1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xmlns="" id="{367CF2F8-A6F3-4DB1-B6BD-CBFF4850F412}"/>
              </a:ext>
            </a:extLst>
          </p:cNvPr>
          <p:cNvCxnSpPr>
            <a:cxnSpLocks/>
          </p:cNvCxnSpPr>
          <p:nvPr/>
        </p:nvCxnSpPr>
        <p:spPr>
          <a:xfrm>
            <a:off x="5903865" y="4653470"/>
            <a:ext cx="565370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占位符 24">
            <a:extLst>
              <a:ext uri="{FF2B5EF4-FFF2-40B4-BE49-F238E27FC236}">
                <a16:creationId xmlns:a16="http://schemas.microsoft.com/office/drawing/2014/main" xmlns="" id="{61AEE506-39A7-48BD-B5E3-00166C7FC2F8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6456452" y="3760389"/>
            <a:ext cx="1415772" cy="424732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buNone/>
              <a:defRPr kumimoji="0" lang="zh-CN" altLang="en-US" sz="2400" b="0" i="0" u="none" strike="noStrike" cap="none" spc="0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/>
                <a:ea typeface="微软雅黑"/>
              </a:defRPr>
            </a:lvl1pPr>
          </a:lstStyle>
          <a:p>
            <a:pPr marL="228600" marR="0" lvl="0" indent="-228600" fontAlgn="auto">
              <a:spcAft>
                <a:spcPts val="0"/>
              </a:spcAft>
              <a:buClrTx/>
              <a:buSzTx/>
              <a:tabLst/>
            </a:pPr>
            <a:r>
              <a:rPr lang="zh-CN" altLang="en-US"/>
              <a:t>输入标题</a:t>
            </a:r>
          </a:p>
        </p:txBody>
      </p:sp>
      <p:sp>
        <p:nvSpPr>
          <p:cNvPr id="26" name="文本占位符 24">
            <a:extLst>
              <a:ext uri="{FF2B5EF4-FFF2-40B4-BE49-F238E27FC236}">
                <a16:creationId xmlns:a16="http://schemas.microsoft.com/office/drawing/2014/main" xmlns="" id="{019AC669-4DD5-4487-BA72-7385CB7C55D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396596" y="3760389"/>
            <a:ext cx="1415772" cy="424732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buNone/>
              <a:defRPr kumimoji="0" lang="zh-CN" altLang="en-US" sz="2400" b="0" i="0" u="none" strike="noStrike" cap="none" spc="0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/>
                <a:ea typeface="微软雅黑"/>
              </a:defRPr>
            </a:lvl1pPr>
          </a:lstStyle>
          <a:p>
            <a:pPr marL="228600" marR="0" lvl="0" indent="-228600" fontAlgn="auto">
              <a:spcAft>
                <a:spcPts val="0"/>
              </a:spcAft>
              <a:buClrTx/>
              <a:buSzTx/>
              <a:tabLst/>
            </a:pPr>
            <a:r>
              <a:rPr lang="zh-CN" altLang="en-US"/>
              <a:t>输入标题</a:t>
            </a:r>
          </a:p>
        </p:txBody>
      </p:sp>
      <p:sp>
        <p:nvSpPr>
          <p:cNvPr id="27" name="文本占位符 24">
            <a:extLst>
              <a:ext uri="{FF2B5EF4-FFF2-40B4-BE49-F238E27FC236}">
                <a16:creationId xmlns:a16="http://schemas.microsoft.com/office/drawing/2014/main" xmlns="" id="{5BEC7A16-0208-4416-9FBB-32285744D4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56452" y="4705791"/>
            <a:ext cx="1415772" cy="424732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buNone/>
              <a:defRPr kumimoji="0" lang="zh-CN" altLang="en-US" sz="2400" b="0" i="0" u="none" strike="noStrike" cap="none" spc="0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/>
                <a:ea typeface="微软雅黑"/>
              </a:defRPr>
            </a:lvl1pPr>
          </a:lstStyle>
          <a:p>
            <a:pPr marL="228600" marR="0" lvl="0" indent="-228600" fontAlgn="auto">
              <a:spcAft>
                <a:spcPts val="0"/>
              </a:spcAft>
              <a:buClrTx/>
              <a:buSzTx/>
              <a:tabLst/>
            </a:pPr>
            <a:r>
              <a:rPr lang="zh-CN" altLang="en-US"/>
              <a:t>输入标题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xmlns="" id="{4F233E74-747A-444D-BE11-7D0FCF625478}"/>
              </a:ext>
            </a:extLst>
          </p:cNvPr>
          <p:cNvSpPr txBox="1"/>
          <p:nvPr userDrawn="1"/>
        </p:nvSpPr>
        <p:spPr>
          <a:xfrm>
            <a:off x="8737045" y="4653470"/>
            <a:ext cx="6848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>
                <a:solidFill>
                  <a:schemeClr val="bg1">
                    <a:lumMod val="75000"/>
                  </a:schemeClr>
                </a:solidFill>
              </a:rPr>
              <a:t>04.</a:t>
            </a:r>
            <a:endParaRPr lang="zh-CN" altLang="en-US" sz="2800" b="1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xmlns="" id="{4023DD79-31BF-4CD4-A22D-DE2AB80D4FE1}"/>
              </a:ext>
            </a:extLst>
          </p:cNvPr>
          <p:cNvCxnSpPr>
            <a:cxnSpLocks/>
          </p:cNvCxnSpPr>
          <p:nvPr userDrawn="1"/>
        </p:nvCxnSpPr>
        <p:spPr>
          <a:xfrm>
            <a:off x="8831226" y="4653470"/>
            <a:ext cx="565370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占位符 24">
            <a:extLst>
              <a:ext uri="{FF2B5EF4-FFF2-40B4-BE49-F238E27FC236}">
                <a16:creationId xmlns:a16="http://schemas.microsoft.com/office/drawing/2014/main" xmlns="" id="{BFED15DC-BA0B-4265-B9DA-C7EA49A8D6C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383813" y="4705791"/>
            <a:ext cx="1415772" cy="424732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buNone/>
              <a:defRPr kumimoji="0" lang="zh-CN" altLang="en-US" sz="2400" b="0" i="0" u="none" strike="noStrike" cap="none" spc="0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/>
                <a:ea typeface="微软雅黑"/>
              </a:defRPr>
            </a:lvl1pPr>
          </a:lstStyle>
          <a:p>
            <a:pPr marL="228600" marR="0" lvl="0" indent="-228600" fontAlgn="auto">
              <a:spcAft>
                <a:spcPts val="0"/>
              </a:spcAft>
              <a:buClrTx/>
              <a:buSzTx/>
              <a:tabLst/>
            </a:pPr>
            <a:r>
              <a:rPr lang="zh-CN" altLang="en-US"/>
              <a:t>输入标题</a:t>
            </a:r>
          </a:p>
        </p:txBody>
      </p:sp>
      <p:sp>
        <p:nvSpPr>
          <p:cNvPr id="28" name="图片占位符 11">
            <a:extLst>
              <a:ext uri="{FF2B5EF4-FFF2-40B4-BE49-F238E27FC236}">
                <a16:creationId xmlns:a16="http://schemas.microsoft.com/office/drawing/2014/main" xmlns="" id="{C718828E-6B41-428F-934B-89AFE5F01FF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15938" y="831491"/>
            <a:ext cx="4140200" cy="5239109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xmlns="" id="{E2118252-C306-40B0-84DC-D4800C13B6AE}"/>
              </a:ext>
            </a:extLst>
          </p:cNvPr>
          <p:cNvSpPr txBox="1"/>
          <p:nvPr userDrawn="1"/>
        </p:nvSpPr>
        <p:spPr>
          <a:xfrm>
            <a:off x="6554354" y="2280861"/>
            <a:ext cx="26613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b="1" dirty="0">
                <a:solidFill>
                  <a:schemeClr val="bg1">
                    <a:lumMod val="95000"/>
                  </a:schemeClr>
                </a:solidFill>
              </a:rPr>
              <a:t>CONTENT</a:t>
            </a:r>
            <a:endParaRPr lang="zh-CN" altLang="en-US" sz="40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0" name="矩形: 单圆角 29">
            <a:extLst>
              <a:ext uri="{FF2B5EF4-FFF2-40B4-BE49-F238E27FC236}">
                <a16:creationId xmlns:a16="http://schemas.microsoft.com/office/drawing/2014/main" xmlns="" id="{A89CE27E-EFD6-41A9-AF58-41B0A70D0968}"/>
              </a:ext>
            </a:extLst>
          </p:cNvPr>
          <p:cNvSpPr/>
          <p:nvPr userDrawn="1"/>
        </p:nvSpPr>
        <p:spPr>
          <a:xfrm>
            <a:off x="4656138" y="1723157"/>
            <a:ext cx="2171272" cy="830998"/>
          </a:xfrm>
          <a:prstGeom prst="round1Rect">
            <a:avLst/>
          </a:prstGeom>
          <a:gradFill>
            <a:gsLst>
              <a:gs pos="0">
                <a:schemeClr val="accent4"/>
              </a:gs>
              <a:gs pos="100000">
                <a:schemeClr val="accent2"/>
              </a:gs>
            </a:gsLst>
            <a:path path="circle">
              <a:fillToRect l="100000" t="100000"/>
            </a:path>
          </a:gradFill>
          <a:ln>
            <a:noFill/>
          </a:ln>
          <a:effectLst>
            <a:outerShdw blurRad="127000" sx="101000" sy="101000" algn="ctr" rotWithShape="0">
              <a:schemeClr val="accent4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xmlns="" id="{EB92083D-6852-4D36-96AA-9B58D6E8817A}"/>
              </a:ext>
            </a:extLst>
          </p:cNvPr>
          <p:cNvSpPr txBox="1"/>
          <p:nvPr userDrawn="1"/>
        </p:nvSpPr>
        <p:spPr>
          <a:xfrm>
            <a:off x="4946949" y="1723157"/>
            <a:ext cx="15696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 b="1" spc="600">
                <a:solidFill>
                  <a:schemeClr val="bg1"/>
                </a:solidFill>
              </a:rPr>
              <a:t>目录</a:t>
            </a:r>
          </a:p>
        </p:txBody>
      </p:sp>
    </p:spTree>
    <p:extLst>
      <p:ext uri="{BB962C8B-B14F-4D97-AF65-F5344CB8AC3E}">
        <p14:creationId xmlns:p14="http://schemas.microsoft.com/office/powerpoint/2010/main" val="3316903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六项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单圆角 3">
            <a:extLst>
              <a:ext uri="{FF2B5EF4-FFF2-40B4-BE49-F238E27FC236}">
                <a16:creationId xmlns:a16="http://schemas.microsoft.com/office/drawing/2014/main" xmlns="" id="{DB28413B-0C49-4FEF-A408-0AFD4CEBEE6F}"/>
              </a:ext>
            </a:extLst>
          </p:cNvPr>
          <p:cNvSpPr/>
          <p:nvPr userDrawn="1"/>
        </p:nvSpPr>
        <p:spPr>
          <a:xfrm>
            <a:off x="515938" y="558349"/>
            <a:ext cx="357981" cy="158115"/>
          </a:xfrm>
          <a:prstGeom prst="round1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xmlns="" id="{25FD6C9D-B8E6-45D9-8C64-FDA5AB6E0BFB}"/>
              </a:ext>
            </a:extLst>
          </p:cNvPr>
          <p:cNvSpPr txBox="1"/>
          <p:nvPr userDrawn="1"/>
        </p:nvSpPr>
        <p:spPr>
          <a:xfrm>
            <a:off x="475887" y="502059"/>
            <a:ext cx="45236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>
                <a:solidFill>
                  <a:schemeClr val="bg1"/>
                </a:solidFill>
              </a:rPr>
              <a:t>logo</a:t>
            </a:r>
            <a:endParaRPr lang="zh-CN" altLang="en-US" sz="1050">
              <a:solidFill>
                <a:schemeClr val="bg1"/>
              </a:solidFill>
            </a:endParaRP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xmlns="" id="{9E85D308-1056-4A6B-8181-8774C31DB965}"/>
              </a:ext>
            </a:extLst>
          </p:cNvPr>
          <p:cNvCxnSpPr>
            <a:cxnSpLocks/>
          </p:cNvCxnSpPr>
          <p:nvPr userDrawn="1"/>
        </p:nvCxnSpPr>
        <p:spPr>
          <a:xfrm>
            <a:off x="3700828" y="558349"/>
            <a:ext cx="572102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xmlns="" id="{1D37242A-7BA7-4E7C-A1BD-034006950A71}"/>
              </a:ext>
            </a:extLst>
          </p:cNvPr>
          <p:cNvCxnSpPr>
            <a:cxnSpLocks/>
          </p:cNvCxnSpPr>
          <p:nvPr userDrawn="1"/>
        </p:nvCxnSpPr>
        <p:spPr>
          <a:xfrm>
            <a:off x="515938" y="6275386"/>
            <a:ext cx="86518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xmlns="" id="{16A4C8E1-D222-44FC-AB26-088EA29C150C}"/>
              </a:ext>
            </a:extLst>
          </p:cNvPr>
          <p:cNvCxnSpPr>
            <a:cxnSpLocks/>
          </p:cNvCxnSpPr>
          <p:nvPr userDrawn="1"/>
        </p:nvCxnSpPr>
        <p:spPr>
          <a:xfrm>
            <a:off x="515938" y="6308725"/>
            <a:ext cx="138906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xmlns="" id="{DB9D39F4-6E28-47B2-A140-E89087D01850}"/>
              </a:ext>
            </a:extLst>
          </p:cNvPr>
          <p:cNvSpPr txBox="1"/>
          <p:nvPr/>
        </p:nvSpPr>
        <p:spPr>
          <a:xfrm>
            <a:off x="4909111" y="3708068"/>
            <a:ext cx="6848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>
                <a:solidFill>
                  <a:schemeClr val="bg1">
                    <a:lumMod val="75000"/>
                  </a:schemeClr>
                </a:solidFill>
              </a:rPr>
              <a:t>01.</a:t>
            </a:r>
            <a:endParaRPr lang="zh-CN" altLang="en-US" sz="2800" b="1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xmlns="" id="{DD79D155-0795-44F9-812B-E906AED3126D}"/>
              </a:ext>
            </a:extLst>
          </p:cNvPr>
          <p:cNvCxnSpPr>
            <a:cxnSpLocks/>
          </p:cNvCxnSpPr>
          <p:nvPr/>
        </p:nvCxnSpPr>
        <p:spPr>
          <a:xfrm>
            <a:off x="5003292" y="3708068"/>
            <a:ext cx="565370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xmlns="" id="{FE5CF594-75F3-4A71-AB0D-7B4EAC5E18BE}"/>
              </a:ext>
            </a:extLst>
          </p:cNvPr>
          <p:cNvSpPr txBox="1"/>
          <p:nvPr/>
        </p:nvSpPr>
        <p:spPr>
          <a:xfrm>
            <a:off x="7199345" y="3708068"/>
            <a:ext cx="6848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>
                <a:solidFill>
                  <a:schemeClr val="bg1">
                    <a:lumMod val="75000"/>
                  </a:schemeClr>
                </a:solidFill>
              </a:rPr>
              <a:t>02.</a:t>
            </a:r>
            <a:endParaRPr lang="zh-CN" altLang="en-US" sz="2800" b="1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xmlns="" id="{0067417F-47C5-4CB8-B1E7-6601DA2FDDA6}"/>
              </a:ext>
            </a:extLst>
          </p:cNvPr>
          <p:cNvCxnSpPr>
            <a:cxnSpLocks/>
          </p:cNvCxnSpPr>
          <p:nvPr/>
        </p:nvCxnSpPr>
        <p:spPr>
          <a:xfrm>
            <a:off x="7293526" y="3708068"/>
            <a:ext cx="565370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xmlns="" id="{3450088A-DF60-4981-A53D-A3B7A0C379C3}"/>
              </a:ext>
            </a:extLst>
          </p:cNvPr>
          <p:cNvSpPr txBox="1"/>
          <p:nvPr/>
        </p:nvSpPr>
        <p:spPr>
          <a:xfrm>
            <a:off x="4947146" y="4653470"/>
            <a:ext cx="6848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>
                <a:solidFill>
                  <a:schemeClr val="bg1">
                    <a:lumMod val="75000"/>
                  </a:schemeClr>
                </a:solidFill>
              </a:rPr>
              <a:t>04.</a:t>
            </a:r>
            <a:endParaRPr lang="zh-CN" altLang="en-US" sz="2800" b="1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xmlns="" id="{367CF2F8-A6F3-4DB1-B6BD-CBFF4850F412}"/>
              </a:ext>
            </a:extLst>
          </p:cNvPr>
          <p:cNvCxnSpPr>
            <a:cxnSpLocks/>
          </p:cNvCxnSpPr>
          <p:nvPr/>
        </p:nvCxnSpPr>
        <p:spPr>
          <a:xfrm>
            <a:off x="5041327" y="4653470"/>
            <a:ext cx="565370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占位符 24">
            <a:extLst>
              <a:ext uri="{FF2B5EF4-FFF2-40B4-BE49-F238E27FC236}">
                <a16:creationId xmlns:a16="http://schemas.microsoft.com/office/drawing/2014/main" xmlns="" id="{61AEE506-39A7-48BD-B5E3-00166C7FC2F8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5593914" y="3760389"/>
            <a:ext cx="1415772" cy="424732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buNone/>
              <a:defRPr kumimoji="0" lang="zh-CN" altLang="en-US" sz="2400" b="0" i="0" u="none" strike="noStrike" cap="none" spc="0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/>
                <a:ea typeface="微软雅黑"/>
              </a:defRPr>
            </a:lvl1pPr>
          </a:lstStyle>
          <a:p>
            <a:pPr marL="228600" marR="0" lvl="0" indent="-228600" fontAlgn="auto">
              <a:spcAft>
                <a:spcPts val="0"/>
              </a:spcAft>
              <a:buClrTx/>
              <a:buSzTx/>
              <a:tabLst/>
            </a:pPr>
            <a:r>
              <a:rPr lang="zh-CN" altLang="en-US"/>
              <a:t>输入标题</a:t>
            </a:r>
          </a:p>
        </p:txBody>
      </p:sp>
      <p:sp>
        <p:nvSpPr>
          <p:cNvPr id="26" name="文本占位符 24">
            <a:extLst>
              <a:ext uri="{FF2B5EF4-FFF2-40B4-BE49-F238E27FC236}">
                <a16:creationId xmlns:a16="http://schemas.microsoft.com/office/drawing/2014/main" xmlns="" id="{019AC669-4DD5-4487-BA72-7385CB7C55D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858896" y="3760389"/>
            <a:ext cx="1415772" cy="424732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buNone/>
              <a:defRPr kumimoji="0" lang="zh-CN" altLang="en-US" sz="2400" b="0" i="0" u="none" strike="noStrike" cap="none" spc="0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/>
                <a:ea typeface="微软雅黑"/>
              </a:defRPr>
            </a:lvl1pPr>
          </a:lstStyle>
          <a:p>
            <a:pPr marL="228600" marR="0" lvl="0" indent="-228600" fontAlgn="auto">
              <a:spcAft>
                <a:spcPts val="0"/>
              </a:spcAft>
              <a:buClrTx/>
              <a:buSzTx/>
              <a:tabLst/>
            </a:pPr>
            <a:r>
              <a:rPr lang="zh-CN" altLang="en-US"/>
              <a:t>输入标题</a:t>
            </a:r>
          </a:p>
        </p:txBody>
      </p:sp>
      <p:sp>
        <p:nvSpPr>
          <p:cNvPr id="27" name="文本占位符 24">
            <a:extLst>
              <a:ext uri="{FF2B5EF4-FFF2-40B4-BE49-F238E27FC236}">
                <a16:creationId xmlns:a16="http://schemas.microsoft.com/office/drawing/2014/main" xmlns="" id="{5BEC7A16-0208-4416-9FBB-32285744D4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93914" y="4705791"/>
            <a:ext cx="1415772" cy="424732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buNone/>
              <a:defRPr kumimoji="0" lang="zh-CN" altLang="en-US" sz="2400" b="0" i="0" u="none" strike="noStrike" cap="none" spc="0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/>
                <a:ea typeface="微软雅黑"/>
              </a:defRPr>
            </a:lvl1pPr>
          </a:lstStyle>
          <a:p>
            <a:pPr marL="228600" marR="0" lvl="0" indent="-228600" fontAlgn="auto">
              <a:spcAft>
                <a:spcPts val="0"/>
              </a:spcAft>
              <a:buClrTx/>
              <a:buSzTx/>
              <a:tabLst/>
            </a:pPr>
            <a:r>
              <a:rPr lang="zh-CN" altLang="en-US"/>
              <a:t>输入标题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xmlns="" id="{4F233E74-747A-444D-BE11-7D0FCF625478}"/>
              </a:ext>
            </a:extLst>
          </p:cNvPr>
          <p:cNvSpPr txBox="1"/>
          <p:nvPr userDrawn="1"/>
        </p:nvSpPr>
        <p:spPr>
          <a:xfrm>
            <a:off x="7199345" y="4653470"/>
            <a:ext cx="6848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>
                <a:solidFill>
                  <a:schemeClr val="bg1">
                    <a:lumMod val="75000"/>
                  </a:schemeClr>
                </a:solidFill>
              </a:rPr>
              <a:t>05.</a:t>
            </a:r>
            <a:endParaRPr lang="zh-CN" altLang="en-US" sz="2800" b="1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xmlns="" id="{4023DD79-31BF-4CD4-A22D-DE2AB80D4FE1}"/>
              </a:ext>
            </a:extLst>
          </p:cNvPr>
          <p:cNvCxnSpPr>
            <a:cxnSpLocks/>
          </p:cNvCxnSpPr>
          <p:nvPr userDrawn="1"/>
        </p:nvCxnSpPr>
        <p:spPr>
          <a:xfrm>
            <a:off x="7293526" y="4653470"/>
            <a:ext cx="565370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占位符 24">
            <a:extLst>
              <a:ext uri="{FF2B5EF4-FFF2-40B4-BE49-F238E27FC236}">
                <a16:creationId xmlns:a16="http://schemas.microsoft.com/office/drawing/2014/main" xmlns="" id="{BFED15DC-BA0B-4265-B9DA-C7EA49A8D6C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846113" y="4705791"/>
            <a:ext cx="1415772" cy="424732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buNone/>
              <a:defRPr kumimoji="0" lang="zh-CN" altLang="en-US" sz="2400" b="0" i="0" u="none" strike="noStrike" cap="none" spc="0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/>
                <a:ea typeface="微软雅黑"/>
              </a:defRPr>
            </a:lvl1pPr>
          </a:lstStyle>
          <a:p>
            <a:pPr marL="228600" marR="0" lvl="0" indent="-228600" fontAlgn="auto">
              <a:spcAft>
                <a:spcPts val="0"/>
              </a:spcAft>
              <a:buClrTx/>
              <a:buSzTx/>
              <a:tabLst/>
            </a:pPr>
            <a:r>
              <a:rPr lang="zh-CN" altLang="en-US"/>
              <a:t>输入标题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xmlns="" id="{426FBECE-6798-4760-9368-E64C0E271923}"/>
              </a:ext>
            </a:extLst>
          </p:cNvPr>
          <p:cNvSpPr txBox="1"/>
          <p:nvPr userDrawn="1"/>
        </p:nvSpPr>
        <p:spPr>
          <a:xfrm>
            <a:off x="9511152" y="3708068"/>
            <a:ext cx="6848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>
                <a:solidFill>
                  <a:schemeClr val="bg1">
                    <a:lumMod val="75000"/>
                  </a:schemeClr>
                </a:solidFill>
              </a:rPr>
              <a:t>03.</a:t>
            </a:r>
            <a:endParaRPr lang="zh-CN" altLang="en-US" sz="2800" b="1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xmlns="" id="{2F554703-7710-4DDE-AE09-E55BF973D4B8}"/>
              </a:ext>
            </a:extLst>
          </p:cNvPr>
          <p:cNvCxnSpPr>
            <a:cxnSpLocks/>
          </p:cNvCxnSpPr>
          <p:nvPr userDrawn="1"/>
        </p:nvCxnSpPr>
        <p:spPr>
          <a:xfrm>
            <a:off x="9605333" y="3708068"/>
            <a:ext cx="565370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占位符 24">
            <a:extLst>
              <a:ext uri="{FF2B5EF4-FFF2-40B4-BE49-F238E27FC236}">
                <a16:creationId xmlns:a16="http://schemas.microsoft.com/office/drawing/2014/main" xmlns="" id="{45C4ACE0-72F5-413E-9D7E-64C20CA315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170703" y="3760389"/>
            <a:ext cx="1415772" cy="424732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buNone/>
              <a:defRPr kumimoji="0" lang="zh-CN" altLang="en-US" sz="2400" b="0" i="0" u="none" strike="noStrike" cap="none" spc="0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/>
                <a:ea typeface="微软雅黑"/>
              </a:defRPr>
            </a:lvl1pPr>
          </a:lstStyle>
          <a:p>
            <a:pPr marL="228600" marR="0" lvl="0" indent="-228600" fontAlgn="auto">
              <a:spcAft>
                <a:spcPts val="0"/>
              </a:spcAft>
              <a:buClrTx/>
              <a:buSzTx/>
              <a:tabLst/>
            </a:pPr>
            <a:r>
              <a:rPr lang="zh-CN" altLang="en-US"/>
              <a:t>输入标题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xmlns="" id="{4477F6E1-A1D4-450D-9AA2-585F1B298286}"/>
              </a:ext>
            </a:extLst>
          </p:cNvPr>
          <p:cNvSpPr txBox="1"/>
          <p:nvPr userDrawn="1"/>
        </p:nvSpPr>
        <p:spPr>
          <a:xfrm>
            <a:off x="9511152" y="4653470"/>
            <a:ext cx="6848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>
                <a:solidFill>
                  <a:schemeClr val="bg1">
                    <a:lumMod val="75000"/>
                  </a:schemeClr>
                </a:solidFill>
              </a:rPr>
              <a:t>06.</a:t>
            </a:r>
            <a:endParaRPr lang="zh-CN" altLang="en-US" sz="2800" b="1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xmlns="" id="{CA7D3568-959C-4622-B13B-22906D42D839}"/>
              </a:ext>
            </a:extLst>
          </p:cNvPr>
          <p:cNvCxnSpPr>
            <a:cxnSpLocks/>
          </p:cNvCxnSpPr>
          <p:nvPr userDrawn="1"/>
        </p:nvCxnSpPr>
        <p:spPr>
          <a:xfrm>
            <a:off x="9605333" y="4653470"/>
            <a:ext cx="565370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占位符 24">
            <a:extLst>
              <a:ext uri="{FF2B5EF4-FFF2-40B4-BE49-F238E27FC236}">
                <a16:creationId xmlns:a16="http://schemas.microsoft.com/office/drawing/2014/main" xmlns="" id="{E78FE0AE-08BA-4709-A276-CFBECF391E8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157920" y="4705791"/>
            <a:ext cx="1415772" cy="424732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buNone/>
              <a:defRPr kumimoji="0" lang="zh-CN" altLang="en-US" sz="2400" b="0" i="0" u="none" strike="noStrike" cap="none" spc="0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/>
                <a:ea typeface="微软雅黑"/>
              </a:defRPr>
            </a:lvl1pPr>
          </a:lstStyle>
          <a:p>
            <a:pPr marL="228600" marR="0" lvl="0" indent="-228600" fontAlgn="auto">
              <a:spcAft>
                <a:spcPts val="0"/>
              </a:spcAft>
              <a:buClrTx/>
              <a:buSzTx/>
              <a:tabLst/>
            </a:pPr>
            <a:r>
              <a:rPr lang="zh-CN" altLang="en-US"/>
              <a:t>输入标题</a:t>
            </a:r>
          </a:p>
        </p:txBody>
      </p:sp>
      <p:sp>
        <p:nvSpPr>
          <p:cNvPr id="34" name="图片占位符 11">
            <a:extLst>
              <a:ext uri="{FF2B5EF4-FFF2-40B4-BE49-F238E27FC236}">
                <a16:creationId xmlns:a16="http://schemas.microsoft.com/office/drawing/2014/main" xmlns="" id="{CEA0B93C-EDC4-475D-8D87-07E04D8DEBE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15938" y="831491"/>
            <a:ext cx="4140200" cy="5239109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xmlns="" id="{1ABD6005-F0E5-40EB-A6BD-0E7D7D7AB2BD}"/>
              </a:ext>
            </a:extLst>
          </p:cNvPr>
          <p:cNvSpPr txBox="1"/>
          <p:nvPr userDrawn="1"/>
        </p:nvSpPr>
        <p:spPr>
          <a:xfrm>
            <a:off x="6554354" y="2280861"/>
            <a:ext cx="26613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b="1" dirty="0">
                <a:solidFill>
                  <a:schemeClr val="bg1">
                    <a:lumMod val="95000"/>
                  </a:schemeClr>
                </a:solidFill>
              </a:rPr>
              <a:t>CONTENT</a:t>
            </a:r>
            <a:endParaRPr lang="zh-CN" altLang="en-US" sz="40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6" name="矩形: 单圆角 35">
            <a:extLst>
              <a:ext uri="{FF2B5EF4-FFF2-40B4-BE49-F238E27FC236}">
                <a16:creationId xmlns:a16="http://schemas.microsoft.com/office/drawing/2014/main" xmlns="" id="{B786ABB5-21B4-4023-839F-D6070FC30FB6}"/>
              </a:ext>
            </a:extLst>
          </p:cNvPr>
          <p:cNvSpPr/>
          <p:nvPr userDrawn="1"/>
        </p:nvSpPr>
        <p:spPr>
          <a:xfrm>
            <a:off x="4656138" y="1723157"/>
            <a:ext cx="2171272" cy="830998"/>
          </a:xfrm>
          <a:prstGeom prst="round1Rect">
            <a:avLst/>
          </a:prstGeom>
          <a:gradFill>
            <a:gsLst>
              <a:gs pos="0">
                <a:schemeClr val="accent4"/>
              </a:gs>
              <a:gs pos="100000">
                <a:schemeClr val="accent2"/>
              </a:gs>
            </a:gsLst>
            <a:path path="circle">
              <a:fillToRect l="100000" t="100000"/>
            </a:path>
          </a:gradFill>
          <a:ln>
            <a:noFill/>
          </a:ln>
          <a:effectLst>
            <a:outerShdw blurRad="127000" sx="101000" sy="101000" algn="ctr" rotWithShape="0">
              <a:schemeClr val="accent4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xmlns="" id="{55FDC236-11D3-4F1F-9344-C78853414E2E}"/>
              </a:ext>
            </a:extLst>
          </p:cNvPr>
          <p:cNvSpPr txBox="1"/>
          <p:nvPr userDrawn="1"/>
        </p:nvSpPr>
        <p:spPr>
          <a:xfrm>
            <a:off x="4946949" y="1723157"/>
            <a:ext cx="15696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 b="1" spc="600">
                <a:solidFill>
                  <a:schemeClr val="bg1"/>
                </a:solidFill>
              </a:rPr>
              <a:t>目录</a:t>
            </a:r>
          </a:p>
        </p:txBody>
      </p:sp>
    </p:spTree>
    <p:extLst>
      <p:ext uri="{BB962C8B-B14F-4D97-AF65-F5344CB8AC3E}">
        <p14:creationId xmlns:p14="http://schemas.microsoft.com/office/powerpoint/2010/main" val="3732190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单圆角 3">
            <a:extLst>
              <a:ext uri="{FF2B5EF4-FFF2-40B4-BE49-F238E27FC236}">
                <a16:creationId xmlns:a16="http://schemas.microsoft.com/office/drawing/2014/main" xmlns="" id="{2ECBEE46-0513-4D09-8FEF-C19FF4665DE7}"/>
              </a:ext>
            </a:extLst>
          </p:cNvPr>
          <p:cNvSpPr/>
          <p:nvPr userDrawn="1"/>
        </p:nvSpPr>
        <p:spPr>
          <a:xfrm>
            <a:off x="1208691" y="549275"/>
            <a:ext cx="3457902" cy="5759446"/>
          </a:xfrm>
          <a:prstGeom prst="round1Rect">
            <a:avLst/>
          </a:prstGeom>
          <a:gradFill>
            <a:gsLst>
              <a:gs pos="0">
                <a:schemeClr val="accent4"/>
              </a:gs>
              <a:gs pos="100000">
                <a:schemeClr val="accent2"/>
              </a:gs>
            </a:gsLst>
            <a:path path="circle">
              <a:fillToRect l="100000" t="100000"/>
            </a:path>
          </a:gradFill>
          <a:ln>
            <a:noFill/>
          </a:ln>
          <a:effectLst>
            <a:outerShdw blurRad="127000" sx="101000" sy="101000" algn="ctr" rotWithShape="0">
              <a:schemeClr val="accent4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" name="文本占位符 15">
            <a:extLst>
              <a:ext uri="{FF2B5EF4-FFF2-40B4-BE49-F238E27FC236}">
                <a16:creationId xmlns:a16="http://schemas.microsoft.com/office/drawing/2014/main" xmlns="" id="{EE26CB0F-56CC-4C2A-B0F7-AB8E72CF8E9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76395" y="235489"/>
            <a:ext cx="3722494" cy="7725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>
              <a:lnSpc>
                <a:spcPct val="100000"/>
              </a:lnSpc>
              <a:buNone/>
              <a:defRPr lang="zh-CN" altLang="en-US" sz="49600" b="1" dirty="0">
                <a:solidFill>
                  <a:schemeClr val="bg1"/>
                </a:solidFill>
              </a:defRPr>
            </a:lvl1pPr>
          </a:lstStyle>
          <a:p>
            <a:pPr marL="0" lvl="0" defTabSz="914377"/>
            <a:r>
              <a:rPr lang="en-US" altLang="zh-CN"/>
              <a:t>1</a:t>
            </a:r>
            <a:endParaRPr lang="zh-CN" altLang="en-US"/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xmlns="" id="{7185A174-8A2F-458E-8299-4BA7A250FFE1}"/>
              </a:ext>
            </a:extLst>
          </p:cNvPr>
          <p:cNvCxnSpPr>
            <a:cxnSpLocks/>
          </p:cNvCxnSpPr>
          <p:nvPr userDrawn="1"/>
        </p:nvCxnSpPr>
        <p:spPr>
          <a:xfrm>
            <a:off x="5028421" y="3429000"/>
            <a:ext cx="572102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xmlns="" id="{5D272A5F-985B-42CB-A9EF-82EE5F9C4C1F}"/>
              </a:ext>
            </a:extLst>
          </p:cNvPr>
          <p:cNvSpPr txBox="1"/>
          <p:nvPr userDrawn="1"/>
        </p:nvSpPr>
        <p:spPr>
          <a:xfrm>
            <a:off x="4931185" y="2428903"/>
            <a:ext cx="40318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5400" b="1" spc="300">
                <a:solidFill>
                  <a:schemeClr val="bg1">
                    <a:lumMod val="95000"/>
                  </a:schemeClr>
                </a:solidFill>
              </a:rPr>
              <a:t>BUSINESS</a:t>
            </a:r>
            <a:endParaRPr lang="zh-CN" altLang="en-US" sz="5400" b="1" spc="300">
              <a:solidFill>
                <a:schemeClr val="bg1">
                  <a:lumMod val="95000"/>
                </a:schemeClr>
              </a:solidFill>
            </a:endParaRP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xmlns="" id="{FD03E526-9C92-4904-8D56-B8FF4EAA898E}"/>
              </a:ext>
            </a:extLst>
          </p:cNvPr>
          <p:cNvGrpSpPr/>
          <p:nvPr userDrawn="1"/>
        </p:nvGrpSpPr>
        <p:grpSpPr>
          <a:xfrm flipH="1">
            <a:off x="11537157" y="6268693"/>
            <a:ext cx="138906" cy="33339"/>
            <a:chOff x="1842295" y="6656386"/>
            <a:chExt cx="138906" cy="33339"/>
          </a:xfrm>
        </p:grpSpPr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xmlns="" id="{D1F11955-0171-4468-8080-08BF037D47F4}"/>
                </a:ext>
              </a:extLst>
            </p:cNvPr>
            <p:cNvCxnSpPr>
              <a:cxnSpLocks/>
            </p:cNvCxnSpPr>
            <p:nvPr/>
          </p:nvCxnSpPr>
          <p:spPr>
            <a:xfrm>
              <a:off x="1842295" y="6656386"/>
              <a:ext cx="86518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xmlns="" id="{6413A5D8-409F-4DD5-A7AB-50AB1FA23595}"/>
                </a:ext>
              </a:extLst>
            </p:cNvPr>
            <p:cNvCxnSpPr>
              <a:cxnSpLocks/>
            </p:cNvCxnSpPr>
            <p:nvPr/>
          </p:nvCxnSpPr>
          <p:spPr>
            <a:xfrm>
              <a:off x="1842295" y="6689725"/>
              <a:ext cx="138906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文本占位符 17">
            <a:extLst>
              <a:ext uri="{FF2B5EF4-FFF2-40B4-BE49-F238E27FC236}">
                <a16:creationId xmlns:a16="http://schemas.microsoft.com/office/drawing/2014/main" xmlns="" id="{188479CB-FB6F-4E65-B4DA-D5E07437D49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17130" y="3856010"/>
            <a:ext cx="2971801" cy="7571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kumimoji="0" lang="zh-CN" altLang="en-US" sz="4800" b="1" i="0" u="none" strike="noStrike" cap="none" spc="600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/>
                <a:ea typeface="微软雅黑"/>
              </a:defRPr>
            </a:lvl1pPr>
          </a:lstStyle>
          <a:p>
            <a:pPr marL="228600" marR="0" lvl="0" indent="-228600" fontAlgn="auto">
              <a:spcAft>
                <a:spcPts val="0"/>
              </a:spcAft>
              <a:buClrTx/>
              <a:buSzTx/>
              <a:tabLst/>
            </a:pPr>
            <a:r>
              <a:rPr lang="zh-CN" altLang="en-US"/>
              <a:t>输入标题</a:t>
            </a:r>
          </a:p>
        </p:txBody>
      </p:sp>
      <p:sp>
        <p:nvSpPr>
          <p:cNvPr id="19" name="文本占位符 17">
            <a:extLst>
              <a:ext uri="{FF2B5EF4-FFF2-40B4-BE49-F238E27FC236}">
                <a16:creationId xmlns:a16="http://schemas.microsoft.com/office/drawing/2014/main" xmlns="" id="{C63F9206-621B-4516-86CF-1B549397C65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917130" y="4587740"/>
            <a:ext cx="832279" cy="286232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buNone/>
              <a:defRPr lang="zh-CN" alt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defTabSz="914377"/>
            <a:r>
              <a:rPr lang="en-US" altLang="zh-CN"/>
              <a:t>Add title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1403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9">
            <a:extLst>
              <a:ext uri="{FF2B5EF4-FFF2-40B4-BE49-F238E27FC236}">
                <a16:creationId xmlns:a16="http://schemas.microsoft.com/office/drawing/2014/main" xmlns="" id="{0328D5AE-0697-48D5-8ED5-284AF6CF960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5938" y="462423"/>
            <a:ext cx="1569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>
              <a:lnSpc>
                <a:spcPct val="100000"/>
              </a:lnSpc>
              <a:buNone/>
              <a:defRPr lang="zh-CN" altLang="en-US" sz="2400" b="1" spc="3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defTabSz="914377"/>
            <a:r>
              <a:rPr lang="zh-TW" altLang="en-US" dirty="0"/>
              <a:t>輸入標題</a:t>
            </a:r>
            <a:endParaRPr lang="zh-CN" altLang="en-US" dirty="0"/>
          </a:p>
        </p:txBody>
      </p:sp>
      <p:sp>
        <p:nvSpPr>
          <p:cNvPr id="5" name="矩形: 单圆角 4">
            <a:extLst>
              <a:ext uri="{FF2B5EF4-FFF2-40B4-BE49-F238E27FC236}">
                <a16:creationId xmlns:a16="http://schemas.microsoft.com/office/drawing/2014/main" xmlns="" id="{4018856F-7528-4780-A5A0-19B45B30F2C7}"/>
              </a:ext>
            </a:extLst>
          </p:cNvPr>
          <p:cNvSpPr/>
          <p:nvPr userDrawn="1"/>
        </p:nvSpPr>
        <p:spPr>
          <a:xfrm>
            <a:off x="0" y="520020"/>
            <a:ext cx="515938" cy="346075"/>
          </a:xfrm>
          <a:prstGeom prst="round1Rect">
            <a:avLst/>
          </a:prstGeom>
          <a:gradFill>
            <a:gsLst>
              <a:gs pos="0">
                <a:schemeClr val="accent4"/>
              </a:gs>
              <a:gs pos="100000">
                <a:schemeClr val="accent2"/>
              </a:gs>
            </a:gsLst>
            <a:path path="circle">
              <a:fillToRect l="100000" t="100000"/>
            </a:path>
          </a:gradFill>
          <a:ln>
            <a:noFill/>
          </a:ln>
          <a:effectLst>
            <a:outerShdw blurRad="127000" sx="101000" sy="101000" algn="ctr" rotWithShape="0">
              <a:schemeClr val="accent4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2022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图片占位符 10">
            <a:extLst>
              <a:ext uri="{FF2B5EF4-FFF2-40B4-BE49-F238E27FC236}">
                <a16:creationId xmlns:a16="http://schemas.microsoft.com/office/drawing/2014/main" xmlns="" id="{847E1627-DD08-480B-831E-24480DA9808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15938" y="1347726"/>
            <a:ext cx="11172825" cy="2751199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xmlns="" id="{0328D5AE-0697-48D5-8ED5-284AF6CF960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5938" y="462423"/>
            <a:ext cx="43396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>
              <a:lnSpc>
                <a:spcPct val="100000"/>
              </a:lnSpc>
              <a:buNone/>
              <a:defRPr lang="zh-CN" altLang="en-US" sz="2400" b="1" spc="3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defTabSz="914377"/>
            <a:r>
              <a:rPr lang="zh-CN" altLang="en-US"/>
              <a:t>输入标题（建议结论先行）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xmlns="" id="{59CDB8A5-0968-4356-85F2-A39975E63BC5}"/>
              </a:ext>
            </a:extLst>
          </p:cNvPr>
          <p:cNvGrpSpPr/>
          <p:nvPr userDrawn="1"/>
        </p:nvGrpSpPr>
        <p:grpSpPr>
          <a:xfrm>
            <a:off x="11291032" y="502059"/>
            <a:ext cx="452368" cy="261610"/>
            <a:chOff x="475887" y="502059"/>
            <a:chExt cx="452368" cy="261610"/>
          </a:xfrm>
        </p:grpSpPr>
        <p:sp>
          <p:nvSpPr>
            <p:cNvPr id="3" name="矩形: 单圆角 2">
              <a:extLst>
                <a:ext uri="{FF2B5EF4-FFF2-40B4-BE49-F238E27FC236}">
                  <a16:creationId xmlns:a16="http://schemas.microsoft.com/office/drawing/2014/main" xmlns="" id="{8DAC5527-3FA6-45ED-9499-C8FDB71F4FB8}"/>
                </a:ext>
              </a:extLst>
            </p:cNvPr>
            <p:cNvSpPr/>
            <p:nvPr/>
          </p:nvSpPr>
          <p:spPr>
            <a:xfrm>
              <a:off x="515938" y="558349"/>
              <a:ext cx="357981" cy="158115"/>
            </a:xfrm>
            <a:prstGeom prst="round1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xmlns="" id="{10140DD9-40F5-4AD2-BE74-22D84D7CD705}"/>
                </a:ext>
              </a:extLst>
            </p:cNvPr>
            <p:cNvSpPr txBox="1"/>
            <p:nvPr/>
          </p:nvSpPr>
          <p:spPr>
            <a:xfrm>
              <a:off x="475887" y="502059"/>
              <a:ext cx="45236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50">
                  <a:solidFill>
                    <a:schemeClr val="bg1"/>
                  </a:solidFill>
                </a:rPr>
                <a:t>logo</a:t>
              </a:r>
              <a:endParaRPr lang="zh-CN" altLang="en-US" sz="1050">
                <a:solidFill>
                  <a:schemeClr val="bg1"/>
                </a:solidFill>
              </a:endParaRPr>
            </a:p>
          </p:txBody>
        </p:sp>
      </p:grpSp>
      <p:sp>
        <p:nvSpPr>
          <p:cNvPr id="5" name="矩形: 单圆角 4">
            <a:extLst>
              <a:ext uri="{FF2B5EF4-FFF2-40B4-BE49-F238E27FC236}">
                <a16:creationId xmlns:a16="http://schemas.microsoft.com/office/drawing/2014/main" xmlns="" id="{4018856F-7528-4780-A5A0-19B45B30F2C7}"/>
              </a:ext>
            </a:extLst>
          </p:cNvPr>
          <p:cNvSpPr/>
          <p:nvPr userDrawn="1"/>
        </p:nvSpPr>
        <p:spPr>
          <a:xfrm>
            <a:off x="0" y="520020"/>
            <a:ext cx="515938" cy="346075"/>
          </a:xfrm>
          <a:prstGeom prst="round1Rect">
            <a:avLst/>
          </a:prstGeom>
          <a:gradFill>
            <a:gsLst>
              <a:gs pos="0">
                <a:schemeClr val="accent4"/>
              </a:gs>
              <a:gs pos="100000">
                <a:schemeClr val="accent2"/>
              </a:gs>
            </a:gsLst>
            <a:path path="circle">
              <a:fillToRect l="100000" t="100000"/>
            </a:path>
          </a:gradFill>
          <a:ln>
            <a:noFill/>
          </a:ln>
          <a:effectLst>
            <a:outerShdw blurRad="127000" sx="101000" sy="101000" algn="ctr" rotWithShape="0">
              <a:schemeClr val="accent4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xmlns="" id="{F255AB76-B8F4-4850-B76D-13DE068EA17C}"/>
              </a:ext>
            </a:extLst>
          </p:cNvPr>
          <p:cNvCxnSpPr>
            <a:cxnSpLocks/>
          </p:cNvCxnSpPr>
          <p:nvPr userDrawn="1"/>
        </p:nvCxnSpPr>
        <p:spPr>
          <a:xfrm>
            <a:off x="515938" y="6275386"/>
            <a:ext cx="86518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xmlns="" id="{07763A8A-31B7-4BB5-A8BB-CC9093B8E344}"/>
              </a:ext>
            </a:extLst>
          </p:cNvPr>
          <p:cNvCxnSpPr>
            <a:cxnSpLocks/>
          </p:cNvCxnSpPr>
          <p:nvPr userDrawn="1"/>
        </p:nvCxnSpPr>
        <p:spPr>
          <a:xfrm>
            <a:off x="515938" y="6308725"/>
            <a:ext cx="138906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8839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9">
            <a:extLst>
              <a:ext uri="{FF2B5EF4-FFF2-40B4-BE49-F238E27FC236}">
                <a16:creationId xmlns:a16="http://schemas.microsoft.com/office/drawing/2014/main" xmlns="" id="{0328D5AE-0697-48D5-8ED5-284AF6CF960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5938" y="462423"/>
            <a:ext cx="43396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>
              <a:lnSpc>
                <a:spcPct val="100000"/>
              </a:lnSpc>
              <a:buNone/>
              <a:defRPr lang="zh-CN" altLang="en-US" sz="2400" b="1" spc="3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defTabSz="914377"/>
            <a:r>
              <a:rPr lang="zh-CN" altLang="en-US"/>
              <a:t>输入标题（建议结论先行）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xmlns="" id="{59CDB8A5-0968-4356-85F2-A39975E63BC5}"/>
              </a:ext>
            </a:extLst>
          </p:cNvPr>
          <p:cNvGrpSpPr/>
          <p:nvPr userDrawn="1"/>
        </p:nvGrpSpPr>
        <p:grpSpPr>
          <a:xfrm>
            <a:off x="11291032" y="502059"/>
            <a:ext cx="452368" cy="261610"/>
            <a:chOff x="475887" y="502059"/>
            <a:chExt cx="452368" cy="261610"/>
          </a:xfrm>
        </p:grpSpPr>
        <p:sp>
          <p:nvSpPr>
            <p:cNvPr id="3" name="矩形: 单圆角 2">
              <a:extLst>
                <a:ext uri="{FF2B5EF4-FFF2-40B4-BE49-F238E27FC236}">
                  <a16:creationId xmlns:a16="http://schemas.microsoft.com/office/drawing/2014/main" xmlns="" id="{8DAC5527-3FA6-45ED-9499-C8FDB71F4FB8}"/>
                </a:ext>
              </a:extLst>
            </p:cNvPr>
            <p:cNvSpPr/>
            <p:nvPr/>
          </p:nvSpPr>
          <p:spPr>
            <a:xfrm>
              <a:off x="515938" y="558349"/>
              <a:ext cx="357981" cy="158115"/>
            </a:xfrm>
            <a:prstGeom prst="round1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xmlns="" id="{10140DD9-40F5-4AD2-BE74-22D84D7CD705}"/>
                </a:ext>
              </a:extLst>
            </p:cNvPr>
            <p:cNvSpPr txBox="1"/>
            <p:nvPr/>
          </p:nvSpPr>
          <p:spPr>
            <a:xfrm>
              <a:off x="475887" y="502059"/>
              <a:ext cx="45236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50">
                  <a:solidFill>
                    <a:schemeClr val="bg1"/>
                  </a:solidFill>
                </a:rPr>
                <a:t>logo</a:t>
              </a:r>
              <a:endParaRPr lang="zh-CN" altLang="en-US" sz="1050">
                <a:solidFill>
                  <a:schemeClr val="bg1"/>
                </a:solidFill>
              </a:endParaRPr>
            </a:p>
          </p:txBody>
        </p:sp>
      </p:grpSp>
      <p:sp>
        <p:nvSpPr>
          <p:cNvPr id="5" name="矩形: 单圆角 4">
            <a:extLst>
              <a:ext uri="{FF2B5EF4-FFF2-40B4-BE49-F238E27FC236}">
                <a16:creationId xmlns:a16="http://schemas.microsoft.com/office/drawing/2014/main" xmlns="" id="{4018856F-7528-4780-A5A0-19B45B30F2C7}"/>
              </a:ext>
            </a:extLst>
          </p:cNvPr>
          <p:cNvSpPr/>
          <p:nvPr userDrawn="1"/>
        </p:nvSpPr>
        <p:spPr>
          <a:xfrm>
            <a:off x="0" y="520020"/>
            <a:ext cx="515938" cy="346075"/>
          </a:xfrm>
          <a:prstGeom prst="round1Rect">
            <a:avLst/>
          </a:prstGeom>
          <a:gradFill>
            <a:gsLst>
              <a:gs pos="0">
                <a:schemeClr val="accent4"/>
              </a:gs>
              <a:gs pos="100000">
                <a:schemeClr val="accent2"/>
              </a:gs>
            </a:gsLst>
            <a:path path="circle">
              <a:fillToRect l="100000" t="100000"/>
            </a:path>
          </a:gradFill>
          <a:ln>
            <a:noFill/>
          </a:ln>
          <a:effectLst>
            <a:outerShdw blurRad="127000" sx="101000" sy="101000" algn="ctr" rotWithShape="0">
              <a:schemeClr val="accent4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xmlns="" id="{F255AB76-B8F4-4850-B76D-13DE068EA17C}"/>
              </a:ext>
            </a:extLst>
          </p:cNvPr>
          <p:cNvCxnSpPr>
            <a:cxnSpLocks/>
          </p:cNvCxnSpPr>
          <p:nvPr userDrawn="1"/>
        </p:nvCxnSpPr>
        <p:spPr>
          <a:xfrm>
            <a:off x="515938" y="6275386"/>
            <a:ext cx="86518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xmlns="" id="{07763A8A-31B7-4BB5-A8BB-CC9093B8E344}"/>
              </a:ext>
            </a:extLst>
          </p:cNvPr>
          <p:cNvCxnSpPr>
            <a:cxnSpLocks/>
          </p:cNvCxnSpPr>
          <p:nvPr userDrawn="1"/>
        </p:nvCxnSpPr>
        <p:spPr>
          <a:xfrm>
            <a:off x="515938" y="6308725"/>
            <a:ext cx="138906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椭圆 8">
            <a:extLst>
              <a:ext uri="{FF2B5EF4-FFF2-40B4-BE49-F238E27FC236}">
                <a16:creationId xmlns:a16="http://schemas.microsoft.com/office/drawing/2014/main" xmlns="" id="{74832E50-73EF-45E1-8ADE-1CA138BEE9E4}"/>
              </a:ext>
            </a:extLst>
          </p:cNvPr>
          <p:cNvSpPr/>
          <p:nvPr userDrawn="1"/>
        </p:nvSpPr>
        <p:spPr>
          <a:xfrm>
            <a:off x="1528273" y="1491411"/>
            <a:ext cx="1671316" cy="1671316"/>
          </a:xfrm>
          <a:prstGeom prst="ellipse">
            <a:avLst/>
          </a:prstGeom>
          <a:gradFill>
            <a:gsLst>
              <a:gs pos="0">
                <a:schemeClr val="accent4"/>
              </a:gs>
              <a:gs pos="100000">
                <a:schemeClr val="accent2"/>
              </a:gs>
            </a:gsLst>
            <a:path path="circle">
              <a:fillToRect l="100000" t="100000"/>
            </a:path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xmlns="" id="{F21157F2-58AA-4285-9C2A-61513841C45C}"/>
              </a:ext>
            </a:extLst>
          </p:cNvPr>
          <p:cNvSpPr/>
          <p:nvPr userDrawn="1"/>
        </p:nvSpPr>
        <p:spPr>
          <a:xfrm>
            <a:off x="1528273" y="2191203"/>
            <a:ext cx="1671316" cy="1671316"/>
          </a:xfrm>
          <a:prstGeom prst="ellipse">
            <a:avLst/>
          </a:prstGeom>
          <a:gradFill>
            <a:gsLst>
              <a:gs pos="0">
                <a:schemeClr val="accent4"/>
              </a:gs>
              <a:gs pos="100000">
                <a:schemeClr val="accent2"/>
              </a:gs>
            </a:gsLst>
            <a:path path="circle">
              <a:fillToRect l="100000" t="100000"/>
            </a:path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xmlns="" id="{D385750F-D629-494F-BA35-B06BD874FBE2}"/>
              </a:ext>
            </a:extLst>
          </p:cNvPr>
          <p:cNvSpPr/>
          <p:nvPr userDrawn="1"/>
        </p:nvSpPr>
        <p:spPr>
          <a:xfrm>
            <a:off x="5269959" y="1491411"/>
            <a:ext cx="1671316" cy="1671316"/>
          </a:xfrm>
          <a:prstGeom prst="ellipse">
            <a:avLst/>
          </a:prstGeom>
          <a:gradFill>
            <a:gsLst>
              <a:gs pos="0">
                <a:schemeClr val="accent4"/>
              </a:gs>
              <a:gs pos="100000">
                <a:schemeClr val="accent2"/>
              </a:gs>
            </a:gsLst>
            <a:path path="circle">
              <a:fillToRect l="100000" t="100000"/>
            </a:path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xmlns="" id="{15087708-464A-473F-A888-93DB395EB294}"/>
              </a:ext>
            </a:extLst>
          </p:cNvPr>
          <p:cNvSpPr/>
          <p:nvPr userDrawn="1"/>
        </p:nvSpPr>
        <p:spPr>
          <a:xfrm>
            <a:off x="5269959" y="2191203"/>
            <a:ext cx="1671316" cy="1671316"/>
          </a:xfrm>
          <a:prstGeom prst="ellipse">
            <a:avLst/>
          </a:prstGeom>
          <a:gradFill>
            <a:gsLst>
              <a:gs pos="0">
                <a:schemeClr val="accent4"/>
              </a:gs>
              <a:gs pos="100000">
                <a:schemeClr val="accent2"/>
              </a:gs>
            </a:gsLst>
            <a:path path="circle">
              <a:fillToRect l="100000" t="100000"/>
            </a:path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xmlns="" id="{A73BF243-7463-4925-AEA3-6B227B53083D}"/>
              </a:ext>
            </a:extLst>
          </p:cNvPr>
          <p:cNvSpPr/>
          <p:nvPr userDrawn="1"/>
        </p:nvSpPr>
        <p:spPr>
          <a:xfrm>
            <a:off x="8969599" y="1491411"/>
            <a:ext cx="1671316" cy="1671316"/>
          </a:xfrm>
          <a:prstGeom prst="ellipse">
            <a:avLst/>
          </a:prstGeom>
          <a:gradFill>
            <a:gsLst>
              <a:gs pos="0">
                <a:schemeClr val="accent4"/>
              </a:gs>
              <a:gs pos="100000">
                <a:schemeClr val="accent2"/>
              </a:gs>
            </a:gsLst>
            <a:path path="circle">
              <a:fillToRect l="100000" t="100000"/>
            </a:path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xmlns="" id="{217504DF-24C8-436F-BB8D-D756CCB5118D}"/>
              </a:ext>
            </a:extLst>
          </p:cNvPr>
          <p:cNvSpPr/>
          <p:nvPr userDrawn="1"/>
        </p:nvSpPr>
        <p:spPr>
          <a:xfrm>
            <a:off x="8969599" y="2191203"/>
            <a:ext cx="1671316" cy="1671316"/>
          </a:xfrm>
          <a:prstGeom prst="ellipse">
            <a:avLst/>
          </a:prstGeom>
          <a:gradFill>
            <a:gsLst>
              <a:gs pos="0">
                <a:schemeClr val="accent4"/>
              </a:gs>
              <a:gs pos="100000">
                <a:schemeClr val="accent2"/>
              </a:gs>
            </a:gsLst>
            <a:path path="circle">
              <a:fillToRect l="100000" t="100000"/>
            </a:path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9" name="图片占位符 18">
            <a:extLst>
              <a:ext uri="{FF2B5EF4-FFF2-40B4-BE49-F238E27FC236}">
                <a16:creationId xmlns:a16="http://schemas.microsoft.com/office/drawing/2014/main" xmlns="" id="{A43E8C24-156D-443C-8A8A-D384B7E651C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528273" y="1889507"/>
            <a:ext cx="1670400" cy="1670400"/>
          </a:xfrm>
          <a:prstGeom prst="ellipse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2" name="图片占位符 18">
            <a:extLst>
              <a:ext uri="{FF2B5EF4-FFF2-40B4-BE49-F238E27FC236}">
                <a16:creationId xmlns:a16="http://schemas.microsoft.com/office/drawing/2014/main" xmlns="" id="{512ACE70-ECA8-463E-A2E1-0C44C935B5A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270417" y="1889507"/>
            <a:ext cx="1670400" cy="1670400"/>
          </a:xfrm>
          <a:prstGeom prst="ellipse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3" name="图片占位符 18">
            <a:extLst>
              <a:ext uri="{FF2B5EF4-FFF2-40B4-BE49-F238E27FC236}">
                <a16:creationId xmlns:a16="http://schemas.microsoft.com/office/drawing/2014/main" xmlns="" id="{AC78771E-41BF-4A0E-945E-6A10C5DDDDB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970515" y="1889507"/>
            <a:ext cx="1670400" cy="1670400"/>
          </a:xfrm>
          <a:prstGeom prst="ellipse">
            <a:avLst/>
          </a:prstGeom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4822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>
            <a:extLst>
              <a:ext uri="{FF2B5EF4-FFF2-40B4-BE49-F238E27FC236}">
                <a16:creationId xmlns:a16="http://schemas.microsoft.com/office/drawing/2014/main" xmlns="" id="{E131B5E8-CD9D-4BC0-AE13-C0BB0DFD217C}"/>
              </a:ext>
            </a:extLst>
          </p:cNvPr>
          <p:cNvSpPr txBox="1"/>
          <p:nvPr userDrawn="1"/>
        </p:nvSpPr>
        <p:spPr>
          <a:xfrm rot="16200000">
            <a:off x="4918959" y="2421103"/>
            <a:ext cx="4121641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800" b="1">
                <a:solidFill>
                  <a:schemeClr val="bg1">
                    <a:lumMod val="95000"/>
                  </a:schemeClr>
                </a:solidFill>
              </a:rPr>
              <a:t>2019</a:t>
            </a:r>
            <a:endParaRPr lang="zh-CN" altLang="en-US" sz="13800" b="1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9" name="矩形: 单圆角 8">
            <a:extLst>
              <a:ext uri="{FF2B5EF4-FFF2-40B4-BE49-F238E27FC236}">
                <a16:creationId xmlns:a16="http://schemas.microsoft.com/office/drawing/2014/main" xmlns="" id="{EA78A98B-4185-4C9F-BF26-7F7F8BD68E9B}"/>
              </a:ext>
            </a:extLst>
          </p:cNvPr>
          <p:cNvSpPr/>
          <p:nvPr userDrawn="1"/>
        </p:nvSpPr>
        <p:spPr>
          <a:xfrm>
            <a:off x="7430812" y="1208689"/>
            <a:ext cx="1322697" cy="4706743"/>
          </a:xfrm>
          <a:prstGeom prst="round1Rect">
            <a:avLst/>
          </a:prstGeom>
          <a:gradFill>
            <a:gsLst>
              <a:gs pos="0">
                <a:schemeClr val="accent4"/>
              </a:gs>
              <a:gs pos="100000">
                <a:schemeClr val="accent2"/>
              </a:gs>
            </a:gsLst>
            <a:path path="circle">
              <a:fillToRect l="100000" t="100000"/>
            </a:path>
          </a:gradFill>
          <a:ln>
            <a:noFill/>
          </a:ln>
          <a:effectLst>
            <a:outerShdw blurRad="127000" sx="101000" sy="101000" algn="ctr" rotWithShape="0">
              <a:schemeClr val="accent4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2" name="图片占位符 11">
            <a:extLst>
              <a:ext uri="{FF2B5EF4-FFF2-40B4-BE49-F238E27FC236}">
                <a16:creationId xmlns:a16="http://schemas.microsoft.com/office/drawing/2014/main" xmlns="" id="{5AB808E1-0E2B-4E59-BC3B-C7F74408AF9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535863" y="1208088"/>
            <a:ext cx="3917950" cy="4706937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xmlns="" id="{0328D5AE-0697-48D5-8ED5-284AF6CF960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5938" y="462423"/>
            <a:ext cx="43396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>
              <a:lnSpc>
                <a:spcPct val="100000"/>
              </a:lnSpc>
              <a:buNone/>
              <a:defRPr lang="zh-CN" altLang="en-US" sz="2400" b="1" spc="3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defTabSz="914377"/>
            <a:r>
              <a:rPr lang="zh-CN" altLang="en-US"/>
              <a:t>输入标题（建议结论先行）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xmlns="" id="{59CDB8A5-0968-4356-85F2-A39975E63BC5}"/>
              </a:ext>
            </a:extLst>
          </p:cNvPr>
          <p:cNvGrpSpPr/>
          <p:nvPr userDrawn="1"/>
        </p:nvGrpSpPr>
        <p:grpSpPr>
          <a:xfrm>
            <a:off x="11291032" y="502059"/>
            <a:ext cx="452368" cy="261610"/>
            <a:chOff x="475887" y="502059"/>
            <a:chExt cx="452368" cy="261610"/>
          </a:xfrm>
        </p:grpSpPr>
        <p:sp>
          <p:nvSpPr>
            <p:cNvPr id="3" name="矩形: 单圆角 2">
              <a:extLst>
                <a:ext uri="{FF2B5EF4-FFF2-40B4-BE49-F238E27FC236}">
                  <a16:creationId xmlns:a16="http://schemas.microsoft.com/office/drawing/2014/main" xmlns="" id="{8DAC5527-3FA6-45ED-9499-C8FDB71F4FB8}"/>
                </a:ext>
              </a:extLst>
            </p:cNvPr>
            <p:cNvSpPr/>
            <p:nvPr/>
          </p:nvSpPr>
          <p:spPr>
            <a:xfrm>
              <a:off x="515938" y="558349"/>
              <a:ext cx="357981" cy="158115"/>
            </a:xfrm>
            <a:prstGeom prst="round1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xmlns="" id="{10140DD9-40F5-4AD2-BE74-22D84D7CD705}"/>
                </a:ext>
              </a:extLst>
            </p:cNvPr>
            <p:cNvSpPr txBox="1"/>
            <p:nvPr/>
          </p:nvSpPr>
          <p:spPr>
            <a:xfrm>
              <a:off x="475887" y="502059"/>
              <a:ext cx="45236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50">
                  <a:solidFill>
                    <a:schemeClr val="bg1"/>
                  </a:solidFill>
                </a:rPr>
                <a:t>logo</a:t>
              </a:r>
              <a:endParaRPr lang="zh-CN" altLang="en-US" sz="1050">
                <a:solidFill>
                  <a:schemeClr val="bg1"/>
                </a:solidFill>
              </a:endParaRPr>
            </a:p>
          </p:txBody>
        </p:sp>
      </p:grpSp>
      <p:sp>
        <p:nvSpPr>
          <p:cNvPr id="5" name="矩形: 单圆角 4">
            <a:extLst>
              <a:ext uri="{FF2B5EF4-FFF2-40B4-BE49-F238E27FC236}">
                <a16:creationId xmlns:a16="http://schemas.microsoft.com/office/drawing/2014/main" xmlns="" id="{4018856F-7528-4780-A5A0-19B45B30F2C7}"/>
              </a:ext>
            </a:extLst>
          </p:cNvPr>
          <p:cNvSpPr/>
          <p:nvPr userDrawn="1"/>
        </p:nvSpPr>
        <p:spPr>
          <a:xfrm>
            <a:off x="0" y="520020"/>
            <a:ext cx="515938" cy="346075"/>
          </a:xfrm>
          <a:prstGeom prst="round1Rect">
            <a:avLst/>
          </a:prstGeom>
          <a:gradFill>
            <a:gsLst>
              <a:gs pos="0">
                <a:schemeClr val="accent4"/>
              </a:gs>
              <a:gs pos="100000">
                <a:schemeClr val="accent2"/>
              </a:gs>
            </a:gsLst>
            <a:path path="circle">
              <a:fillToRect l="100000" t="100000"/>
            </a:path>
          </a:gradFill>
          <a:ln>
            <a:noFill/>
          </a:ln>
          <a:effectLst>
            <a:outerShdw blurRad="127000" sx="101000" sy="101000" algn="ctr" rotWithShape="0">
              <a:schemeClr val="accent4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xmlns="" id="{F255AB76-B8F4-4850-B76D-13DE068EA17C}"/>
              </a:ext>
            </a:extLst>
          </p:cNvPr>
          <p:cNvCxnSpPr>
            <a:cxnSpLocks/>
          </p:cNvCxnSpPr>
          <p:nvPr userDrawn="1"/>
        </p:nvCxnSpPr>
        <p:spPr>
          <a:xfrm>
            <a:off x="515938" y="6275386"/>
            <a:ext cx="86518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xmlns="" id="{07763A8A-31B7-4BB5-A8BB-CC9093B8E344}"/>
              </a:ext>
            </a:extLst>
          </p:cNvPr>
          <p:cNvCxnSpPr>
            <a:cxnSpLocks/>
          </p:cNvCxnSpPr>
          <p:nvPr userDrawn="1"/>
        </p:nvCxnSpPr>
        <p:spPr>
          <a:xfrm>
            <a:off x="515938" y="6308725"/>
            <a:ext cx="138906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5129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5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xmlns="" id="{FD914BC8-5A79-48B9-8F7F-4D27B5D36F12}"/>
              </a:ext>
            </a:extLst>
          </p:cNvPr>
          <p:cNvSpPr/>
          <p:nvPr userDrawn="1"/>
        </p:nvSpPr>
        <p:spPr>
          <a:xfrm>
            <a:off x="-39522400" y="-40030400"/>
            <a:ext cx="2032000" cy="1422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xmlns="" id="{746BEBFB-BEFA-4099-9C47-45DFAEA7A835}"/>
              </a:ext>
            </a:extLst>
          </p:cNvPr>
          <p:cNvSpPr/>
          <p:nvPr userDrawn="1"/>
        </p:nvSpPr>
        <p:spPr>
          <a:xfrm>
            <a:off x="48361600" y="38811200"/>
            <a:ext cx="2032000" cy="1422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34361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0" r:id="rId1"/>
    <p:sldLayoutId id="2147483771" r:id="rId2"/>
    <p:sldLayoutId id="2147483780" r:id="rId3"/>
    <p:sldLayoutId id="2147483781" r:id="rId4"/>
    <p:sldLayoutId id="2147483769" r:id="rId5"/>
    <p:sldLayoutId id="2147483778" r:id="rId6"/>
    <p:sldLayoutId id="2147483772" r:id="rId7"/>
    <p:sldLayoutId id="2147483773" r:id="rId8"/>
    <p:sldLayoutId id="2147483779" r:id="rId9"/>
    <p:sldLayoutId id="2147483774" r:id="rId10"/>
    <p:sldLayoutId id="2147483775" r:id="rId11"/>
    <p:sldLayoutId id="2147483776" r:id="rId12"/>
    <p:sldLayoutId id="2147483755" r:id="rId13"/>
    <p:sldLayoutId id="2147483777" r:id="rId14"/>
    <p:sldLayoutId id="2147483782" r:id="rId1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07670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63" r:id="rId3"/>
    <p:sldLayoutId id="2147483700" r:id="rId4"/>
    <p:sldLayoutId id="2147483701" r:id="rId5"/>
    <p:sldLayoutId id="2147483702" r:id="rId6"/>
    <p:sldLayoutId id="2147483703" r:id="rId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3.jpg"/><Relationship Id="rId7" Type="http://schemas.microsoft.com/office/2007/relationships/hdphoto" Target="../media/hdphoto2.wd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Relationship Id="rId9" Type="http://schemas.microsoft.com/office/2007/relationships/hdphoto" Target="../media/hdphoto3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microsoft.com/office/2007/relationships/hdphoto" Target="../media/hdphoto4.wdp"/><Relationship Id="rId7" Type="http://schemas.microsoft.com/office/2007/relationships/hdphoto" Target="../media/hdphoto6.wdp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43.png"/><Relationship Id="rId11" Type="http://schemas.microsoft.com/office/2007/relationships/hdphoto" Target="../media/hdphoto8.wdp"/><Relationship Id="rId5" Type="http://schemas.microsoft.com/office/2007/relationships/hdphoto" Target="../media/hdphoto5.wdp"/><Relationship Id="rId10" Type="http://schemas.openxmlformats.org/officeDocument/2006/relationships/image" Target="../media/image45.png"/><Relationship Id="rId4" Type="http://schemas.openxmlformats.org/officeDocument/2006/relationships/image" Target="../media/image42.png"/><Relationship Id="rId9" Type="http://schemas.microsoft.com/office/2007/relationships/hdphoto" Target="../media/hdphoto7.wdp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microsoft.com/office/2007/relationships/hdphoto" Target="../media/hdphoto9.wdp"/><Relationship Id="rId7" Type="http://schemas.microsoft.com/office/2007/relationships/hdphoto" Target="../media/hdphoto7.wdp"/><Relationship Id="rId12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44.png"/><Relationship Id="rId11" Type="http://schemas.microsoft.com/office/2007/relationships/hdphoto" Target="../media/hdphoto8.wdp"/><Relationship Id="rId5" Type="http://schemas.microsoft.com/office/2007/relationships/hdphoto" Target="../media/hdphoto5.wdp"/><Relationship Id="rId10" Type="http://schemas.openxmlformats.org/officeDocument/2006/relationships/image" Target="../media/image45.png"/><Relationship Id="rId4" Type="http://schemas.openxmlformats.org/officeDocument/2006/relationships/image" Target="../media/image42.png"/><Relationship Id="rId9" Type="http://schemas.microsoft.com/office/2007/relationships/hdphoto" Target="../media/hdphoto6.wdp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1.jpe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news.ltn.com.tw/news/life/breakingnews/1556489" TargetMode="Externa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hyperlink" Target="https://www.traffic.ntpc.gov.tw/" TargetMode="Externa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raffic.ntpc.gov.tw/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hyperlink" Target="https://www.traffic.ntpc.gov.tw/" TargetMode="External"/><Relationship Id="rId7" Type="http://schemas.openxmlformats.org/officeDocument/2006/relationships/image" Target="../media/image23.jpeg"/><Relationship Id="rId12" Type="http://schemas.openxmlformats.org/officeDocument/2006/relationships/image" Target="../media/image28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jpeg"/><Relationship Id="rId11" Type="http://schemas.openxmlformats.org/officeDocument/2006/relationships/image" Target="../media/image27.png"/><Relationship Id="rId5" Type="http://schemas.openxmlformats.org/officeDocument/2006/relationships/image" Target="../media/image21.jpeg"/><Relationship Id="rId10" Type="http://schemas.openxmlformats.org/officeDocument/2006/relationships/image" Target="../media/image26.jpeg"/><Relationship Id="rId4" Type="http://schemas.openxmlformats.org/officeDocument/2006/relationships/hyperlink" Target="https://news.ltn.com.tw/news/local/paper/636450" TargetMode="External"/><Relationship Id="rId9" Type="http://schemas.openxmlformats.org/officeDocument/2006/relationships/image" Target="../media/image2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raffic.ntpc.gov.tw/" TargetMode="External"/><Relationship Id="rId7" Type="http://schemas.openxmlformats.org/officeDocument/2006/relationships/image" Target="../media/image29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.jpeg"/><Relationship Id="rId5" Type="http://schemas.openxmlformats.org/officeDocument/2006/relationships/image" Target="../media/image27.png"/><Relationship Id="rId4" Type="http://schemas.openxmlformats.org/officeDocument/2006/relationships/image" Target="../media/image26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xmlns="" id="{C2DC31EB-1A15-4FF8-9473-CE707092D6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8442" y="2597158"/>
            <a:ext cx="7526195" cy="996170"/>
          </a:xfrm>
        </p:spPr>
        <p:txBody>
          <a:bodyPr/>
          <a:lstStyle/>
          <a:p>
            <a:r>
              <a:rPr lang="zh-TW" altLang="en-US" sz="2800" spc="300" dirty="0" smtClean="0">
                <a:solidFill>
                  <a:srgbClr val="0F6FC6"/>
                </a:solidFill>
              </a:rPr>
              <a:t>供應鏈作業參考</a:t>
            </a:r>
            <a:r>
              <a:rPr lang="en-US" altLang="zh-TW" sz="2800" spc="300" dirty="0" smtClean="0">
                <a:solidFill>
                  <a:srgbClr val="0F6FC6"/>
                </a:solidFill>
              </a:rPr>
              <a:t>(SCOR)*</a:t>
            </a:r>
            <a:r>
              <a:rPr lang="zh-TW" altLang="en-US" sz="2800" spc="300" dirty="0" smtClean="0">
                <a:solidFill>
                  <a:srgbClr val="0F6FC6"/>
                </a:solidFill>
              </a:rPr>
              <a:t>模式</a:t>
            </a:r>
            <a:r>
              <a:rPr lang="zh-TW" altLang="en-US" sz="2800" spc="300" dirty="0" smtClean="0">
                <a:solidFill>
                  <a:srgbClr val="0F6FC6"/>
                </a:solidFill>
              </a:rPr>
              <a:t>分析 </a:t>
            </a:r>
            <a:r>
              <a:rPr lang="en-US" altLang="zh-TW" sz="2800" spc="300" dirty="0" smtClean="0">
                <a:solidFill>
                  <a:srgbClr val="0F6FC6"/>
                </a:solidFill>
              </a:rPr>
              <a:t>–</a:t>
            </a:r>
            <a:r>
              <a:rPr lang="zh-TW" altLang="en-US" sz="2800" spc="300" dirty="0" smtClean="0">
                <a:solidFill>
                  <a:srgbClr val="0F6FC6"/>
                </a:solidFill>
              </a:rPr>
              <a:t> </a:t>
            </a:r>
            <a:r>
              <a:rPr lang="zh-TW" altLang="en-US" sz="2800" spc="300" dirty="0" smtClean="0">
                <a:solidFill>
                  <a:srgbClr val="0F6FC6"/>
                </a:solidFill>
              </a:rPr>
              <a:t>以</a:t>
            </a:r>
            <a:endParaRPr lang="en-US" altLang="zh-TW" sz="2800" spc="300" dirty="0" smtClean="0">
              <a:solidFill>
                <a:srgbClr val="0F6FC6"/>
              </a:solidFill>
            </a:endParaRPr>
          </a:p>
          <a:p>
            <a:r>
              <a:rPr lang="zh-TW" altLang="en-US" sz="2800" spc="300" dirty="0" smtClean="0">
                <a:solidFill>
                  <a:srgbClr val="0F6FC6"/>
                </a:solidFill>
              </a:rPr>
              <a:t>新北市政府交通局之公車招手站牌**為例</a:t>
            </a:r>
            <a:endParaRPr lang="zh-CN" altLang="en-US" sz="2800" spc="300" dirty="0">
              <a:solidFill>
                <a:srgbClr val="0F6FC6"/>
              </a:solidFill>
            </a:endParaRPr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xmlns="" id="{71FC3B9B-6D9B-4615-89E4-50226874C9E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245597" y="5592772"/>
            <a:ext cx="2288575" cy="313932"/>
          </a:xfrm>
        </p:spPr>
        <p:txBody>
          <a:bodyPr/>
          <a:lstStyle/>
          <a:p>
            <a:r>
              <a:rPr lang="zh-TW" altLang="en-US" sz="1600" dirty="0"/>
              <a:t>中華</a:t>
            </a:r>
            <a:r>
              <a:rPr lang="zh-TW" altLang="en-US" sz="1600" dirty="0" smtClean="0"/>
              <a:t>民國</a:t>
            </a:r>
            <a:r>
              <a:rPr lang="en-US" altLang="zh-CN" sz="1600" dirty="0" smtClean="0"/>
              <a:t>113</a:t>
            </a:r>
            <a:r>
              <a:rPr lang="zh-TW" altLang="en-US" sz="1600" dirty="0"/>
              <a:t>年</a:t>
            </a:r>
            <a:r>
              <a:rPr lang="en-US" altLang="zh-CN" sz="1600" dirty="0"/>
              <a:t>1</a:t>
            </a:r>
            <a:r>
              <a:rPr lang="zh-TW" altLang="en-US" sz="1600" dirty="0"/>
              <a:t>月</a:t>
            </a:r>
            <a:r>
              <a:rPr lang="en-US" altLang="zh-CN" sz="1600" dirty="0"/>
              <a:t>20</a:t>
            </a:r>
            <a:r>
              <a:rPr lang="zh-TW" altLang="en-US" sz="1600" dirty="0"/>
              <a:t>日</a:t>
            </a:r>
            <a:endParaRPr lang="zh-CN" altLang="en-US" sz="1600" dirty="0"/>
          </a:p>
        </p:txBody>
      </p:sp>
      <p:pic>
        <p:nvPicPr>
          <p:cNvPr id="11" name="图片占位符 10" descr="图片包含 天空, 户外, 建筑物&#10;&#10;描述已自动生成">
            <a:extLst>
              <a:ext uri="{FF2B5EF4-FFF2-40B4-BE49-F238E27FC236}">
                <a16:creationId xmlns:a16="http://schemas.microsoft.com/office/drawing/2014/main" xmlns="" id="{C2D9635B-789F-4E1F-AC0C-90BC2309C808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3"/>
          <a:srcRect l="29719" r="29719"/>
          <a:stretch>
            <a:fillRect/>
          </a:stretch>
        </p:blipFill>
        <p:spPr>
          <a:xfrm>
            <a:off x="7718612" y="-23448"/>
            <a:ext cx="4473388" cy="6881448"/>
          </a:xfrm>
        </p:spPr>
      </p:pic>
      <p:sp>
        <p:nvSpPr>
          <p:cNvPr id="10" name="文本占位符 3">
            <a:extLst>
              <a:ext uri="{FF2B5EF4-FFF2-40B4-BE49-F238E27FC236}">
                <a16:creationId xmlns:a16="http://schemas.microsoft.com/office/drawing/2014/main" xmlns="" id="{3DB71A2A-9154-DA9C-8E31-49EC5C43CF7F}"/>
              </a:ext>
            </a:extLst>
          </p:cNvPr>
          <p:cNvSpPr txBox="1">
            <a:spLocks/>
          </p:cNvSpPr>
          <p:nvPr/>
        </p:nvSpPr>
        <p:spPr>
          <a:xfrm>
            <a:off x="348780" y="599086"/>
            <a:ext cx="8039082" cy="8853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zh-CN" altLang="en-US" sz="3200" b="1" kern="12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zh-TW" altLang="en-US" sz="2400" dirty="0">
                <a:solidFill>
                  <a:schemeClr val="tx1"/>
                </a:solidFill>
              </a:rPr>
              <a:t>國立陽明交通</a:t>
            </a:r>
            <a:r>
              <a:rPr lang="zh-TW" altLang="en-US" sz="2400" dirty="0" smtClean="0">
                <a:solidFill>
                  <a:schemeClr val="tx1"/>
                </a:solidFill>
              </a:rPr>
              <a:t>大學         運輸</a:t>
            </a:r>
            <a:r>
              <a:rPr lang="zh-TW" altLang="en-US" sz="2400" dirty="0">
                <a:solidFill>
                  <a:schemeClr val="tx1"/>
                </a:solidFill>
              </a:rPr>
              <a:t>與物流管理學</a:t>
            </a:r>
            <a:r>
              <a:rPr lang="zh-TW" altLang="en-US" sz="2400" dirty="0" smtClean="0">
                <a:solidFill>
                  <a:schemeClr val="tx1"/>
                </a:solidFill>
              </a:rPr>
              <a:t>系</a:t>
            </a:r>
            <a:endParaRPr lang="en-US" altLang="zh-TW" sz="2400" dirty="0" smtClean="0">
              <a:solidFill>
                <a:schemeClr val="tx1"/>
              </a:solidFill>
            </a:endParaRPr>
          </a:p>
          <a:p>
            <a:pPr algn="just"/>
            <a:r>
              <a:rPr lang="zh-TW" altLang="en-US" sz="2400" dirty="0" smtClean="0">
                <a:solidFill>
                  <a:schemeClr val="tx1"/>
                </a:solidFill>
              </a:rPr>
              <a:t>運輸</a:t>
            </a:r>
            <a:r>
              <a:rPr lang="zh-TW" altLang="en-US" sz="2400" dirty="0">
                <a:solidFill>
                  <a:schemeClr val="tx1"/>
                </a:solidFill>
              </a:rPr>
              <a:t>物流專</a:t>
            </a:r>
            <a:r>
              <a:rPr lang="zh-TW" altLang="en-US" sz="2400" dirty="0" smtClean="0">
                <a:solidFill>
                  <a:schemeClr val="tx1"/>
                </a:solidFill>
              </a:rPr>
              <a:t>班         </a:t>
            </a:r>
            <a:r>
              <a:rPr lang="zh-TW" altLang="en-US" sz="2400" dirty="0" smtClean="0">
                <a:solidFill>
                  <a:schemeClr val="tx1"/>
                </a:solidFill>
              </a:rPr>
              <a:t>運輸</a:t>
            </a:r>
            <a:r>
              <a:rPr lang="zh-TW" altLang="en-US" sz="2400" dirty="0">
                <a:solidFill>
                  <a:schemeClr val="tx1"/>
                </a:solidFill>
              </a:rPr>
              <a:t>與</a:t>
            </a:r>
            <a:r>
              <a:rPr lang="zh-TW" altLang="en-US" sz="2400" dirty="0" smtClean="0">
                <a:solidFill>
                  <a:schemeClr val="tx1"/>
                </a:solidFill>
              </a:rPr>
              <a:t>物流</a:t>
            </a:r>
            <a:r>
              <a:rPr lang="zh-TW" altLang="en-US" sz="2400" dirty="0">
                <a:solidFill>
                  <a:schemeClr val="tx1"/>
                </a:solidFill>
              </a:rPr>
              <a:t>系統期末報告</a:t>
            </a:r>
            <a:endParaRPr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16" name="文本占位符 4">
            <a:extLst>
              <a:ext uri="{FF2B5EF4-FFF2-40B4-BE49-F238E27FC236}">
                <a16:creationId xmlns:a16="http://schemas.microsoft.com/office/drawing/2014/main" xmlns="" id="{325949E3-8F5C-2B79-8785-9E57174513E8}"/>
              </a:ext>
            </a:extLst>
          </p:cNvPr>
          <p:cNvSpPr txBox="1">
            <a:spLocks/>
          </p:cNvSpPr>
          <p:nvPr/>
        </p:nvSpPr>
        <p:spPr>
          <a:xfrm>
            <a:off x="4635365" y="1572486"/>
            <a:ext cx="29025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zh-CN" altLang="en-US" sz="14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2000" dirty="0" smtClean="0">
                <a:solidFill>
                  <a:schemeClr val="tx1"/>
                </a:solidFill>
              </a:rPr>
              <a:t>授課</a:t>
            </a:r>
            <a:r>
              <a:rPr lang="zh-TW" altLang="en-US" sz="2000" dirty="0" smtClean="0">
                <a:solidFill>
                  <a:schemeClr val="tx1"/>
                </a:solidFill>
              </a:rPr>
              <a:t>教授 </a:t>
            </a:r>
            <a:r>
              <a:rPr lang="en-US" altLang="zh-TW" sz="2000" dirty="0" smtClean="0">
                <a:solidFill>
                  <a:schemeClr val="tx1"/>
                </a:solidFill>
              </a:rPr>
              <a:t>:</a:t>
            </a:r>
            <a:r>
              <a:rPr lang="zh-TW" altLang="en-US" sz="2000" dirty="0" smtClean="0">
                <a:solidFill>
                  <a:schemeClr val="tx1"/>
                </a:solidFill>
              </a:rPr>
              <a:t> 姚銘忠 教授</a:t>
            </a:r>
            <a:endParaRPr lang="zh-TW" altLang="en-US" sz="2000" dirty="0">
              <a:solidFill>
                <a:schemeClr val="tx1"/>
              </a:solidFill>
            </a:endParaRPr>
          </a:p>
        </p:txBody>
      </p:sp>
      <p:sp>
        <p:nvSpPr>
          <p:cNvPr id="15" name="文本占位符 2">
            <a:extLst>
              <a:ext uri="{FF2B5EF4-FFF2-40B4-BE49-F238E27FC236}">
                <a16:creationId xmlns:a16="http://schemas.microsoft.com/office/drawing/2014/main" xmlns="" id="{C2DC31EB-1A15-4FF8-9473-CE707092D6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066" y="5946266"/>
            <a:ext cx="7982989" cy="930511"/>
          </a:xfrm>
        </p:spPr>
        <p:txBody>
          <a:bodyPr/>
          <a:lstStyle/>
          <a:p>
            <a:r>
              <a:rPr lang="zh-TW" altLang="en-US" sz="1400" spc="300" dirty="0" smtClean="0">
                <a:solidFill>
                  <a:srgbClr val="0F6FC6"/>
                </a:solidFill>
              </a:rPr>
              <a:t>註</a:t>
            </a:r>
            <a:r>
              <a:rPr lang="zh-TW" altLang="en-US" sz="1400" spc="300" dirty="0">
                <a:solidFill>
                  <a:srgbClr val="0F6FC6"/>
                </a:solidFill>
              </a:rPr>
              <a:t>*</a:t>
            </a:r>
            <a:r>
              <a:rPr lang="en-US" altLang="zh-TW" sz="1400" spc="300" dirty="0" smtClean="0">
                <a:solidFill>
                  <a:srgbClr val="0F6FC6"/>
                </a:solidFill>
                <a:sym typeface="Wingdings" panose="05000000000000000000" pitchFamily="2" charset="2"/>
              </a:rPr>
              <a:t>:</a:t>
            </a:r>
            <a:r>
              <a:rPr lang="zh-TW" altLang="en-US" sz="1400" spc="300" dirty="0" smtClean="0">
                <a:solidFill>
                  <a:srgbClr val="0F6FC6"/>
                </a:solidFill>
                <a:sym typeface="Wingdings" panose="05000000000000000000" pitchFamily="2" charset="2"/>
              </a:rPr>
              <a:t>供應鏈作業參考 </a:t>
            </a:r>
            <a:r>
              <a:rPr lang="en-US" altLang="zh-TW" sz="1400" spc="300" dirty="0" smtClean="0">
                <a:solidFill>
                  <a:srgbClr val="0F6FC6"/>
                </a:solidFill>
              </a:rPr>
              <a:t>Supply Chain Operation Reference(SCOR)</a:t>
            </a:r>
          </a:p>
          <a:p>
            <a:r>
              <a:rPr lang="zh-TW" altLang="en-US" sz="1400" spc="300" dirty="0" smtClean="0">
                <a:solidFill>
                  <a:srgbClr val="0F6FC6"/>
                </a:solidFill>
                <a:latin typeface="+mn-ea"/>
              </a:rPr>
              <a:t>註**</a:t>
            </a:r>
            <a:r>
              <a:rPr lang="en-US" altLang="zh-TW" sz="1400" spc="300" dirty="0" smtClean="0">
                <a:solidFill>
                  <a:srgbClr val="0F6FC6"/>
                </a:solidFill>
                <a:latin typeface="+mn-ea"/>
              </a:rPr>
              <a:t>:</a:t>
            </a:r>
            <a:r>
              <a:rPr lang="zh-TW" altLang="en-US" sz="1400" spc="300" dirty="0" smtClean="0">
                <a:solidFill>
                  <a:srgbClr val="0F6FC6"/>
                </a:solidFill>
                <a:latin typeface="+mn-ea"/>
              </a:rPr>
              <a:t>招手站牌</a:t>
            </a:r>
            <a:r>
              <a:rPr lang="zh-TW" altLang="en-US" sz="1400" spc="300" dirty="0">
                <a:solidFill>
                  <a:srgbClr val="0F6FC6"/>
                </a:solidFill>
                <a:latin typeface="+mn-ea"/>
              </a:rPr>
              <a:t>係</a:t>
            </a:r>
            <a:r>
              <a:rPr lang="zh-TW" altLang="en-US" sz="1400" spc="300" dirty="0" smtClean="0">
                <a:solidFill>
                  <a:srgbClr val="0F6FC6"/>
                </a:solidFill>
                <a:latin typeface="+mn-ea"/>
              </a:rPr>
              <a:t>指 </a:t>
            </a:r>
            <a:r>
              <a:rPr lang="en-US" altLang="zh-TW" sz="1400" spc="300" dirty="0" smtClean="0">
                <a:solidFill>
                  <a:srgbClr val="0F6FC6"/>
                </a:solidFill>
                <a:latin typeface="+mn-ea"/>
              </a:rPr>
              <a:t>2015/12/30 </a:t>
            </a:r>
            <a:r>
              <a:rPr lang="zh-TW" altLang="en-US" sz="1400" spc="300" dirty="0" smtClean="0">
                <a:solidFill>
                  <a:srgbClr val="0F6FC6"/>
                </a:solidFill>
                <a:latin typeface="+mn-ea"/>
              </a:rPr>
              <a:t>首支「</a:t>
            </a:r>
            <a:r>
              <a:rPr lang="zh-TW" altLang="en-US" sz="1400" spc="300" dirty="0">
                <a:solidFill>
                  <a:srgbClr val="0F6FC6"/>
                </a:solidFill>
                <a:latin typeface="+mn-ea"/>
              </a:rPr>
              <a:t>雙排滾筒</a:t>
            </a:r>
            <a:r>
              <a:rPr lang="zh-TW" altLang="en-US" sz="1400" spc="300" dirty="0" smtClean="0">
                <a:solidFill>
                  <a:srgbClr val="0F6FC6"/>
                </a:solidFill>
                <a:latin typeface="+mn-ea"/>
              </a:rPr>
              <a:t>式招手站牌」</a:t>
            </a:r>
            <a:endParaRPr lang="en-US" altLang="zh-TW" sz="1400" spc="300" dirty="0" smtClean="0">
              <a:solidFill>
                <a:srgbClr val="0F6FC6"/>
              </a:solidFill>
              <a:latin typeface="+mn-ea"/>
            </a:endParaRPr>
          </a:p>
          <a:p>
            <a:r>
              <a:rPr lang="zh-TW" altLang="en-US" sz="1400" spc="300" dirty="0">
                <a:solidFill>
                  <a:srgbClr val="0F6FC6"/>
                </a:solidFill>
                <a:latin typeface="+mn-ea"/>
              </a:rPr>
              <a:t> </a:t>
            </a:r>
            <a:r>
              <a:rPr lang="zh-TW" altLang="en-US" sz="1400" spc="300" dirty="0" smtClean="0">
                <a:solidFill>
                  <a:srgbClr val="0F6FC6"/>
                </a:solidFill>
                <a:latin typeface="+mn-ea"/>
              </a:rPr>
              <a:t>     於泰山郵局亮相</a:t>
            </a:r>
            <a:endParaRPr lang="en-US" altLang="zh-TW" sz="1400" spc="300" dirty="0" smtClean="0">
              <a:solidFill>
                <a:srgbClr val="0F6FC6"/>
              </a:solidFill>
              <a:latin typeface="+mn-ea"/>
            </a:endParaRPr>
          </a:p>
        </p:txBody>
      </p:sp>
      <p:sp>
        <p:nvSpPr>
          <p:cNvPr id="17" name="文本占位符 4">
            <a:extLst>
              <a:ext uri="{FF2B5EF4-FFF2-40B4-BE49-F238E27FC236}">
                <a16:creationId xmlns:a16="http://schemas.microsoft.com/office/drawing/2014/main" xmlns="" id="{325949E3-8F5C-2B79-8785-9E57174513E8}"/>
              </a:ext>
            </a:extLst>
          </p:cNvPr>
          <p:cNvSpPr txBox="1">
            <a:spLocks/>
          </p:cNvSpPr>
          <p:nvPr/>
        </p:nvSpPr>
        <p:spPr>
          <a:xfrm>
            <a:off x="348780" y="4839252"/>
            <a:ext cx="6909270" cy="7191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zh-CN" altLang="en-US" sz="14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1800" dirty="0" smtClean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第四組 組員 </a:t>
            </a:r>
            <a:r>
              <a:rPr lang="en-US" altLang="zh-TW" sz="1800" dirty="0" smtClean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:</a:t>
            </a:r>
            <a:r>
              <a:rPr lang="zh-TW" altLang="en-US" sz="1800" dirty="0" smtClean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                 </a:t>
            </a:r>
            <a:r>
              <a:rPr lang="en-US" altLang="zh-TW" sz="1800" dirty="0" smtClean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512713005  </a:t>
            </a:r>
            <a:r>
              <a:rPr lang="zh-TW" altLang="en-US" sz="1800" dirty="0" smtClean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宮</a:t>
            </a:r>
            <a:r>
              <a:rPr lang="zh-TW" altLang="en-US" sz="1800" dirty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翎</a:t>
            </a:r>
            <a:r>
              <a:rPr lang="zh-TW" altLang="en-US" sz="1800" dirty="0" smtClean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豈   </a:t>
            </a:r>
            <a:r>
              <a:rPr lang="en-US" altLang="zh-TW" sz="1800" dirty="0" smtClean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111TLM075 </a:t>
            </a:r>
            <a:r>
              <a:rPr lang="zh-TW" altLang="en-US" sz="1800" dirty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陳為豪</a:t>
            </a:r>
          </a:p>
          <a:p>
            <a:r>
              <a:rPr lang="en-US" altLang="zh-TW" sz="1800" dirty="0" smtClean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112TLM008 </a:t>
            </a:r>
            <a:r>
              <a:rPr lang="zh-TW" altLang="en-US" sz="1800" dirty="0" smtClean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洪有苓     </a:t>
            </a:r>
            <a:r>
              <a:rPr lang="en-US" altLang="zh-TW" sz="1800" dirty="0" smtClean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112TLM009 </a:t>
            </a:r>
            <a:r>
              <a:rPr lang="zh-TW" altLang="en-US" sz="1800" dirty="0" smtClean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陳建志   </a:t>
            </a:r>
            <a:r>
              <a:rPr lang="en-US" altLang="zh-TW" sz="1800" dirty="0" smtClean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112TLM016 </a:t>
            </a:r>
            <a:r>
              <a:rPr lang="zh-TW" altLang="en-US" sz="1800" dirty="0" smtClean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孫美惠</a:t>
            </a:r>
            <a:endParaRPr lang="zh-TW" altLang="en-US" sz="1800" dirty="0">
              <a:solidFill>
                <a:schemeClr val="tx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062274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xmlns="" id="{FB205E36-05E5-0EFD-BB85-C60E2C4F5E4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5938" y="462423"/>
            <a:ext cx="1569660" cy="461665"/>
          </a:xfrm>
        </p:spPr>
        <p:txBody>
          <a:bodyPr/>
          <a:lstStyle/>
          <a:p>
            <a:r>
              <a:rPr lang="zh-TW" altLang="en-US" dirty="0"/>
              <a:t>公司簡介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xmlns="" id="{8FAA989C-BD55-55C7-054F-DB5511F2DCAC}"/>
              </a:ext>
            </a:extLst>
          </p:cNvPr>
          <p:cNvSpPr txBox="1"/>
          <p:nvPr/>
        </p:nvSpPr>
        <p:spPr>
          <a:xfrm>
            <a:off x="515938" y="1270637"/>
            <a:ext cx="11020388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lang="zh-TW" altLang="zh-TW" sz="28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新北市政府交通局成立於民國</a:t>
            </a:r>
            <a:r>
              <a:rPr lang="en-US" altLang="zh-TW" sz="28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99</a:t>
            </a:r>
            <a:r>
              <a:rPr lang="zh-TW" altLang="zh-TW" sz="28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年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，</a:t>
            </a:r>
            <a:r>
              <a:rPr lang="zh-TW" altLang="zh-TW" sz="28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前身為臺北縣政府交通局，為新北市的交通管理機關，隸屬於新北市政府。</a:t>
            </a:r>
            <a:endParaRPr lang="en-US" altLang="zh-TW" sz="280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n"/>
            </a:pPr>
            <a:endParaRPr lang="en-US" altLang="zh-TW" sz="280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n"/>
            </a:pPr>
            <a:r>
              <a:rPr lang="zh-TW" altLang="zh-TW" sz="28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負責新北市大眾運輸、道路、交通等事務</a:t>
            </a:r>
            <a:endParaRPr lang="en-US" altLang="zh-TW" sz="280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n"/>
            </a:pPr>
            <a:endParaRPr lang="en-US" altLang="zh-TW" sz="280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n"/>
            </a:pPr>
            <a:r>
              <a:rPr lang="zh-TW" altLang="zh-TW" sz="28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組織架構</a:t>
            </a:r>
            <a:endParaRPr lang="en-US" altLang="zh-TW" sz="280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800089" lvl="1" indent="-342900">
              <a:buFont typeface="Arial" panose="020B0604020202020204" pitchFamily="34" charset="0"/>
              <a:buChar char="•"/>
            </a:pPr>
            <a:r>
              <a:rPr lang="zh-TW" altLang="zh-TW" sz="28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綜合規劃科、運輸管理科、交通管制工程科、交通安全科、停車管理科及停車營運科計六科</a:t>
            </a:r>
            <a:endParaRPr lang="en-US" altLang="zh-TW" sz="280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800089" lvl="1" indent="-342900">
              <a:buFont typeface="Arial" panose="020B0604020202020204" pitchFamily="34" charset="0"/>
              <a:buChar char="•"/>
            </a:pPr>
            <a:r>
              <a:rPr lang="zh-TW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秘書室、會計室、人事室及政風室計四室</a:t>
            </a:r>
            <a:endParaRPr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800089" lvl="1" indent="-342900">
              <a:buFont typeface="Arial" panose="020B0604020202020204" pitchFamily="34" charset="0"/>
              <a:buChar char="•"/>
            </a:pPr>
            <a:r>
              <a:rPr lang="zh-TW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新北市政府交通事件裁決處二級機關</a:t>
            </a:r>
            <a:endParaRPr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n"/>
            </a:pPr>
            <a:endParaRPr lang="en-US" altLang="zh-TW" sz="280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n"/>
            </a:pPr>
            <a:r>
              <a:rPr lang="zh-TW" altLang="zh-TW" sz="28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目前員工數約</a:t>
            </a:r>
            <a:r>
              <a:rPr lang="en-US" altLang="zh-TW" sz="28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500</a:t>
            </a:r>
            <a:r>
              <a:rPr lang="zh-TW" altLang="zh-TW" sz="28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人</a:t>
            </a:r>
            <a:endParaRPr lang="en-US" altLang="zh-TW" sz="280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pic>
        <p:nvPicPr>
          <p:cNvPr id="3074" name="Picture 2" descr="新北市各機關-新北市議會全球資訊中文網">
            <a:extLst>
              <a:ext uri="{FF2B5EF4-FFF2-40B4-BE49-F238E27FC236}">
                <a16:creationId xmlns:a16="http://schemas.microsoft.com/office/drawing/2014/main" xmlns="" id="{0481F1C0-DBDC-5A62-268C-AD723B398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599" y="50317"/>
            <a:ext cx="4818529" cy="128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9362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xmlns="" id="{FB205E36-05E5-0EFD-BB85-C60E2C4F5E4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5938" y="462423"/>
            <a:ext cx="1569660" cy="461665"/>
          </a:xfrm>
        </p:spPr>
        <p:txBody>
          <a:bodyPr/>
          <a:lstStyle/>
          <a:p>
            <a:r>
              <a:rPr lang="zh-TW" altLang="en-US" dirty="0"/>
              <a:t>公司簡介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xmlns="" id="{3EFE7BDF-942C-F5F6-FB35-AAF05969EE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2698" y="4435415"/>
            <a:ext cx="4778448" cy="2303895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xmlns="" id="{8FAA989C-BD55-55C7-054F-DB5511F2DCAC}"/>
              </a:ext>
            </a:extLst>
          </p:cNvPr>
          <p:cNvSpPr txBox="1"/>
          <p:nvPr/>
        </p:nvSpPr>
        <p:spPr>
          <a:xfrm>
            <a:off x="515938" y="1270637"/>
            <a:ext cx="11020388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lang="zh-TW" altLang="zh-TW" sz="24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新北市政府交通局成立於民國</a:t>
            </a:r>
            <a:r>
              <a:rPr lang="en-US" altLang="zh-TW" sz="24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99</a:t>
            </a:r>
            <a:r>
              <a:rPr lang="zh-TW" altLang="zh-TW" sz="24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年</a:t>
            </a:r>
            <a:endParaRPr lang="en-US" altLang="zh-TW" sz="240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n"/>
            </a:pPr>
            <a:endParaRPr lang="en-US" altLang="zh-TW" sz="240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n"/>
            </a:pPr>
            <a:r>
              <a:rPr lang="zh-TW" altLang="zh-TW" sz="24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前身為臺北縣政府交通局，為新北市的交通管理機關，隸屬於新北市政府。</a:t>
            </a:r>
            <a:endParaRPr lang="en-US" altLang="zh-TW" sz="240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n"/>
            </a:pPr>
            <a:endParaRPr lang="en-US" altLang="zh-TW" sz="240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n"/>
            </a:pPr>
            <a:r>
              <a:rPr lang="zh-TW" altLang="zh-TW" sz="24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負責新北市大眾運輸、道路、交通等事務</a:t>
            </a:r>
            <a:endParaRPr lang="en-US" altLang="zh-TW" sz="240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n"/>
            </a:pPr>
            <a:endParaRPr lang="en-US" altLang="zh-TW" sz="240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n"/>
            </a:pPr>
            <a:r>
              <a:rPr lang="zh-TW" altLang="zh-TW" sz="24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組織架構</a:t>
            </a:r>
            <a:endParaRPr lang="en-US" altLang="zh-TW" sz="240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800089" lvl="1" indent="-342900">
              <a:buFont typeface="Arial" panose="020B0604020202020204" pitchFamily="34" charset="0"/>
              <a:buChar char="•"/>
            </a:pPr>
            <a:r>
              <a:rPr lang="zh-TW" altLang="zh-TW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綜合規劃科、運輸管理科、交通管制工程科、交通安全科、停車管理科及停車營運科計六科</a:t>
            </a:r>
            <a:endParaRPr lang="en-US" altLang="zh-TW" sz="240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800089" lvl="1" indent="-342900">
              <a:buFont typeface="Arial" panose="020B0604020202020204" pitchFamily="34" charset="0"/>
              <a:buChar char="•"/>
            </a:pPr>
            <a:r>
              <a:rPr lang="zh-TW" altLang="zh-TW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秘書室、會計室、人事室及政風室計四室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800089" lvl="1" indent="-342900">
              <a:buFont typeface="Arial" panose="020B0604020202020204" pitchFamily="34" charset="0"/>
              <a:buChar char="•"/>
            </a:pPr>
            <a:r>
              <a:rPr lang="zh-TW" altLang="zh-TW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新北市政府交通事件裁決處二級機關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n"/>
            </a:pPr>
            <a:endParaRPr lang="en-US" altLang="zh-TW" sz="240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n"/>
            </a:pPr>
            <a:r>
              <a:rPr lang="zh-TW" altLang="zh-TW" sz="24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目前員工數約</a:t>
            </a:r>
            <a:r>
              <a:rPr lang="en-US" altLang="zh-TW" sz="24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500</a:t>
            </a:r>
            <a:r>
              <a:rPr lang="zh-TW" altLang="zh-TW" sz="24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人</a:t>
            </a:r>
            <a:endParaRPr lang="en-US" altLang="zh-TW" sz="240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658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xmlns="" id="{75D4F8F2-4111-D6EF-23F9-724C4767A73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5938" y="462423"/>
            <a:ext cx="1569660" cy="461665"/>
          </a:xfrm>
        </p:spPr>
        <p:txBody>
          <a:bodyPr/>
          <a:lstStyle/>
          <a:p>
            <a:r>
              <a:rPr lang="zh-TW" altLang="en-US" dirty="0"/>
              <a:t>產品介紹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xmlns="" id="{5852E564-70F8-E742-16F0-7C6EEC178BC4}"/>
              </a:ext>
            </a:extLst>
          </p:cNvPr>
          <p:cNvSpPr txBox="1"/>
          <p:nvPr/>
        </p:nvSpPr>
        <p:spPr>
          <a:xfrm>
            <a:off x="515938" y="1048805"/>
            <a:ext cx="11020388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lang="zh-TW" altLang="zh-TW" sz="24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「公車招手站牌」為新北市政府交通局於民國</a:t>
            </a:r>
            <a:r>
              <a:rPr lang="en-US" altLang="zh-TW" sz="24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108</a:t>
            </a:r>
            <a:r>
              <a:rPr lang="zh-TW" altLang="zh-TW" sz="24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年新推出</a:t>
            </a:r>
            <a:r>
              <a:rPr lang="zh-TW" altLang="en-US" sz="24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的站牌設計</a:t>
            </a:r>
            <a:endParaRPr lang="en-US" altLang="zh-TW" sz="2400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n"/>
            </a:pPr>
            <a:r>
              <a:rPr lang="zh-TW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現已廣泛設置於新北市境內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29</a:t>
            </a:r>
            <a:r>
              <a:rPr lang="zh-TW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個行政區，共計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5,000</a:t>
            </a:r>
            <a:r>
              <a:rPr lang="zh-TW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個公車站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n"/>
            </a:pPr>
            <a:r>
              <a:rPr lang="zh-TW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新式站牌改進了舊式公車站牌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800089" lvl="1" indent="-342900">
              <a:buFont typeface="Arial" panose="020B0604020202020204" pitchFamily="34" charset="0"/>
              <a:buChar char="•"/>
            </a:pPr>
            <a:r>
              <a:rPr lang="zh-TW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刊登特種廣告（如抓猴、婦幼徵信）造成社會觀感不佳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800089" lvl="1" indent="-342900">
              <a:buFont typeface="Arial" panose="020B0604020202020204" pitchFamily="34" charset="0"/>
              <a:buChar char="•"/>
            </a:pPr>
            <a:r>
              <a:rPr lang="zh-TW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路線圖不明顯及各路線分開設置佔用空間的缺點，採禁止刊登廣告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800089" lvl="1" indent="-342900">
              <a:buFont typeface="Arial" panose="020B0604020202020204" pitchFamily="34" charset="0"/>
              <a:buChar char="•"/>
            </a:pPr>
            <a:r>
              <a:rPr lang="zh-TW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且各路線圖置於透明滾桶內方便乘客查閱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800089" lvl="1" indent="-342900">
              <a:buFont typeface="Arial" panose="020B0604020202020204" pitchFamily="34" charset="0"/>
              <a:buChar char="•"/>
            </a:pPr>
            <a:r>
              <a:rPr lang="zh-TW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將所有路線整合至同一公車站牌統一設立節省空間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xmlns="" id="{C4B3DB9E-5679-7C43-C282-B96B3817F0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646" y="3651418"/>
            <a:ext cx="5788543" cy="303530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xmlns="" id="{B2DA72D8-0AEC-9BFC-8374-D0AAE78C56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242" y="3628187"/>
            <a:ext cx="3081359" cy="329691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xmlns="" id="{FF29F348-055A-D4EF-1A66-115F72668D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5897" y="3679376"/>
            <a:ext cx="4998347" cy="2979384"/>
          </a:xfrm>
          <a:prstGeom prst="rect">
            <a:avLst/>
          </a:prstGeom>
        </p:spPr>
      </p:pic>
      <p:pic>
        <p:nvPicPr>
          <p:cNvPr id="2050" name="Picture 2" descr="红色叉叉图片素材_免费红色叉叉PNG设计图片大全_图精灵">
            <a:extLst>
              <a:ext uri="{FF2B5EF4-FFF2-40B4-BE49-F238E27FC236}">
                <a16:creationId xmlns:a16="http://schemas.microsoft.com/office/drawing/2014/main" xmlns="" id="{EF66E0F7-C309-504A-FDCA-2A5A83CA05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4938" y="3586048"/>
            <a:ext cx="1690594" cy="1690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打勾图片素材_免费打勾PNG设计图片大全_图精灵">
            <a:extLst>
              <a:ext uri="{FF2B5EF4-FFF2-40B4-BE49-F238E27FC236}">
                <a16:creationId xmlns:a16="http://schemas.microsoft.com/office/drawing/2014/main" xmlns="" id="{85EF492E-93EE-9E5B-884F-3F7DCACA5C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6538" l="10000" r="90000">
                        <a14:foregroundMark x1="36538" y1="90385" x2="55904" y2="95464"/>
                        <a14:foregroundMark x1="61272" y1="94630" x2="65385" y2="88462"/>
                        <a14:foregroundMark x1="40769" y1="11923" x2="56923" y2="11538"/>
                        <a14:backgroundMark x1="61923" y1="95769" x2="57692" y2="95000"/>
                        <a14:backgroundMark x1="55385" y1="96538" x2="59615" y2="9423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3420" y="3651418"/>
            <a:ext cx="1164181" cy="1164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4297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xmlns="" id="{75D4F8F2-4111-D6EF-23F9-724C4767A73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5938" y="462423"/>
            <a:ext cx="1569660" cy="461665"/>
          </a:xfrm>
        </p:spPr>
        <p:txBody>
          <a:bodyPr/>
          <a:lstStyle/>
          <a:p>
            <a:r>
              <a:rPr lang="zh-TW" altLang="en-US" dirty="0"/>
              <a:t>產品介紹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xmlns="" id="{5852E564-70F8-E742-16F0-7C6EEC178BC4}"/>
              </a:ext>
            </a:extLst>
          </p:cNvPr>
          <p:cNvSpPr txBox="1"/>
          <p:nvPr/>
        </p:nvSpPr>
        <p:spPr>
          <a:xfrm>
            <a:off x="515938" y="1270637"/>
            <a:ext cx="11020388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lang="zh-TW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分析的產品為新北市政府交通局於民國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108</a:t>
            </a:r>
            <a:r>
              <a:rPr lang="zh-TW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年新推出的「公車招手站牌」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n"/>
            </a:pPr>
            <a:r>
              <a:rPr lang="zh-TW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現已廣泛設置於新北市境內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29</a:t>
            </a:r>
            <a:r>
              <a:rPr lang="zh-TW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個行政區，共計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5,000</a:t>
            </a:r>
            <a:r>
              <a:rPr lang="zh-TW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個公車站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n"/>
            </a:pPr>
            <a:r>
              <a:rPr lang="zh-TW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新式站牌改進了舊式公車站牌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800089" lvl="1" indent="-342900">
              <a:buFont typeface="Arial" panose="020B0604020202020204" pitchFamily="34" charset="0"/>
              <a:buChar char="•"/>
            </a:pPr>
            <a:r>
              <a:rPr lang="zh-TW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刊登特種廣告（如抓猴、婦幼徵信）造成社會觀感不佳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800089" lvl="1" indent="-342900">
              <a:buFont typeface="Arial" panose="020B0604020202020204" pitchFamily="34" charset="0"/>
              <a:buChar char="•"/>
            </a:pPr>
            <a:r>
              <a:rPr lang="zh-TW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路線圖不明顯及各路線分開設置佔用空間的缺點，採禁止刊登廣告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800089" lvl="1" indent="-342900">
              <a:buFont typeface="Arial" panose="020B0604020202020204" pitchFamily="34" charset="0"/>
              <a:buChar char="•"/>
            </a:pPr>
            <a:r>
              <a:rPr lang="zh-TW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且各路線圖置於透明滾桶內方便乘客查閱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800089" lvl="1" indent="-342900">
              <a:buFont typeface="Arial" panose="020B0604020202020204" pitchFamily="34" charset="0"/>
              <a:buChar char="•"/>
            </a:pPr>
            <a:r>
              <a:rPr lang="zh-TW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並將所有路線整合至同一公車站牌統一設立節省空間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xmlns="" id="{C4B3DB9E-5679-7C43-C282-B96B3817F0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0806" y="3822700"/>
            <a:ext cx="5274310" cy="303530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xmlns="" id="{B2DA72D8-0AEC-9BFC-8374-D0AAE78C56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2638" y="2794022"/>
            <a:ext cx="2647950" cy="394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562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xmlns="" id="{D378482B-2F4B-4B1F-8B33-876776A98C1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SWOT</a:t>
            </a:r>
            <a:r>
              <a:rPr lang="zh-CN" altLang="en-US"/>
              <a:t>分析</a:t>
            </a: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xmlns="" id="{6FE7AAD5-C646-4AC8-9E98-74DA72AECF17}"/>
              </a:ext>
            </a:extLst>
          </p:cNvPr>
          <p:cNvGrpSpPr/>
          <p:nvPr/>
        </p:nvGrpSpPr>
        <p:grpSpPr>
          <a:xfrm>
            <a:off x="4257499" y="1782070"/>
            <a:ext cx="2775282" cy="3293861"/>
            <a:chOff x="3908531" y="1466863"/>
            <a:chExt cx="3306443" cy="3924274"/>
          </a:xfrm>
        </p:grpSpPr>
        <p:sp>
          <p:nvSpPr>
            <p:cNvPr id="7" name="矩形: 圆角 6">
              <a:extLst>
                <a:ext uri="{FF2B5EF4-FFF2-40B4-BE49-F238E27FC236}">
                  <a16:creationId xmlns:a16="http://schemas.microsoft.com/office/drawing/2014/main" xmlns="" id="{215AD433-B1F6-4D10-A559-36FD082C9EF5}"/>
                </a:ext>
              </a:extLst>
            </p:cNvPr>
            <p:cNvSpPr/>
            <p:nvPr/>
          </p:nvSpPr>
          <p:spPr>
            <a:xfrm>
              <a:off x="4143062" y="1963445"/>
              <a:ext cx="2939142" cy="2939142"/>
            </a:xfrm>
            <a:prstGeom prst="roundRect">
              <a:avLst>
                <a:gd name="adj" fmla="val 7576"/>
              </a:avLst>
            </a:prstGeom>
            <a:gradFill>
              <a:gsLst>
                <a:gs pos="0">
                  <a:schemeClr val="accent4"/>
                </a:gs>
                <a:gs pos="100000">
                  <a:schemeClr val="accent2"/>
                </a:gs>
              </a:gsLst>
              <a:path path="circle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/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xmlns="" id="{1D55F225-EA75-41DF-BB5C-99DD438CBA62}"/>
                </a:ext>
              </a:extLst>
            </p:cNvPr>
            <p:cNvSpPr txBox="1"/>
            <p:nvPr/>
          </p:nvSpPr>
          <p:spPr>
            <a:xfrm>
              <a:off x="4377659" y="1466863"/>
              <a:ext cx="220087" cy="18700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zh-CN" altLang="en-US" sz="9600" dirty="0">
                <a:solidFill>
                  <a:schemeClr val="bg1"/>
                </a:solidFill>
              </a:endParaRP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xmlns="" id="{5449903B-5C84-4F20-88E1-2816767C21C2}"/>
                </a:ext>
              </a:extLst>
            </p:cNvPr>
            <p:cNvSpPr txBox="1"/>
            <p:nvPr/>
          </p:nvSpPr>
          <p:spPr>
            <a:xfrm>
              <a:off x="5610358" y="1634667"/>
              <a:ext cx="1604616" cy="18700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9600" dirty="0">
                  <a:solidFill>
                    <a:schemeClr val="bg1"/>
                  </a:solidFill>
                </a:rPr>
                <a:t>W</a:t>
              </a:r>
              <a:endParaRPr lang="zh-CN" altLang="en-US" sz="9600" dirty="0">
                <a:solidFill>
                  <a:schemeClr val="bg1"/>
                </a:solidFill>
              </a:endParaRP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xmlns="" id="{85F9E7B0-1C95-4EAE-833A-2DA99047BCF8}"/>
                </a:ext>
              </a:extLst>
            </p:cNvPr>
            <p:cNvSpPr txBox="1"/>
            <p:nvPr/>
          </p:nvSpPr>
          <p:spPr>
            <a:xfrm>
              <a:off x="4397677" y="3521059"/>
              <a:ext cx="220087" cy="18700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zh-CN" altLang="en-US" sz="9600" dirty="0">
                <a:solidFill>
                  <a:schemeClr val="bg1"/>
                </a:solidFill>
              </a:endParaRP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xmlns="" id="{7173258B-47F0-4C68-A3EA-0EBDD79403B3}"/>
                </a:ext>
              </a:extLst>
            </p:cNvPr>
            <p:cNvSpPr txBox="1"/>
            <p:nvPr/>
          </p:nvSpPr>
          <p:spPr>
            <a:xfrm>
              <a:off x="6083020" y="3422065"/>
              <a:ext cx="1115707" cy="18700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9600" dirty="0">
                  <a:solidFill>
                    <a:schemeClr val="bg1"/>
                  </a:solidFill>
                </a:rPr>
                <a:t>T</a:t>
              </a:r>
              <a:endParaRPr lang="zh-CN" altLang="en-US" sz="9600" dirty="0">
                <a:solidFill>
                  <a:schemeClr val="bg1"/>
                </a:solidFill>
              </a:endParaRPr>
            </a:p>
          </p:txBody>
        </p:sp>
        <p:sp>
          <p:nvSpPr>
            <p:cNvPr id="6" name="文本框 9">
              <a:extLst>
                <a:ext uri="{FF2B5EF4-FFF2-40B4-BE49-F238E27FC236}">
                  <a16:creationId xmlns:a16="http://schemas.microsoft.com/office/drawing/2014/main" xmlns="" id="{1070D22F-2EDE-18D0-490A-C1C2A6D8B84F}"/>
                </a:ext>
              </a:extLst>
            </p:cNvPr>
            <p:cNvSpPr txBox="1"/>
            <p:nvPr/>
          </p:nvSpPr>
          <p:spPr>
            <a:xfrm>
              <a:off x="3942561" y="1578980"/>
              <a:ext cx="1197827" cy="18700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9600" dirty="0">
                  <a:solidFill>
                    <a:schemeClr val="bg1"/>
                  </a:solidFill>
                </a:rPr>
                <a:t>S</a:t>
              </a:r>
              <a:endParaRPr lang="zh-CN" altLang="en-US" sz="9600" dirty="0">
                <a:solidFill>
                  <a:schemeClr val="bg1"/>
                </a:solidFill>
              </a:endParaRPr>
            </a:p>
          </p:txBody>
        </p:sp>
        <p:sp>
          <p:nvSpPr>
            <p:cNvPr id="9" name="文本框 11">
              <a:extLst>
                <a:ext uri="{FF2B5EF4-FFF2-40B4-BE49-F238E27FC236}">
                  <a16:creationId xmlns:a16="http://schemas.microsoft.com/office/drawing/2014/main" xmlns="" id="{4E539E9E-EAFE-E05C-783E-46F875F97D84}"/>
                </a:ext>
              </a:extLst>
            </p:cNvPr>
            <p:cNvSpPr txBox="1"/>
            <p:nvPr/>
          </p:nvSpPr>
          <p:spPr>
            <a:xfrm>
              <a:off x="3908531" y="3376791"/>
              <a:ext cx="1360161" cy="18700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9600" dirty="0">
                  <a:solidFill>
                    <a:schemeClr val="bg1"/>
                  </a:solidFill>
                </a:rPr>
                <a:t>O</a:t>
              </a:r>
              <a:endParaRPr lang="zh-CN" altLang="en-US" sz="9600" dirty="0">
                <a:solidFill>
                  <a:schemeClr val="bg1"/>
                </a:solidFill>
              </a:endParaRPr>
            </a:p>
          </p:txBody>
        </p:sp>
      </p:grpSp>
      <p:sp>
        <p:nvSpPr>
          <p:cNvPr id="17" name="文本框 16">
            <a:extLst>
              <a:ext uri="{FF2B5EF4-FFF2-40B4-BE49-F238E27FC236}">
                <a16:creationId xmlns:a16="http://schemas.microsoft.com/office/drawing/2014/main" xmlns="" id="{60348AE4-01BB-46AB-AD05-B023594C6DCB}"/>
              </a:ext>
            </a:extLst>
          </p:cNvPr>
          <p:cNvSpPr txBox="1"/>
          <p:nvPr/>
        </p:nvSpPr>
        <p:spPr>
          <a:xfrm>
            <a:off x="1139768" y="1515504"/>
            <a:ext cx="25651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lvl="0" defTabSz="914377">
              <a:defRPr sz="2000" b="1" kern="0" spc="300">
                <a:gradFill>
                  <a:gsLst>
                    <a:gs pos="0">
                      <a:schemeClr val="bg1"/>
                    </a:gs>
                    <a:gs pos="100000">
                      <a:schemeClr val="accent1">
                        <a:lumMod val="40000"/>
                        <a:lumOff val="60000"/>
                      </a:schemeClr>
                    </a:gs>
                  </a:gsLst>
                  <a:lin ang="5400000" scaled="1"/>
                </a:gradFill>
              </a:defRPr>
            </a:lvl1pPr>
          </a:lstStyle>
          <a:p>
            <a:pPr algn="r"/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優勢</a:t>
            </a: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(Strengths)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xmlns="" id="{C21EAF96-2D09-4089-8AD1-8D6A2846B1D0}"/>
              </a:ext>
            </a:extLst>
          </p:cNvPr>
          <p:cNvCxnSpPr>
            <a:cxnSpLocks/>
          </p:cNvCxnSpPr>
          <p:nvPr/>
        </p:nvCxnSpPr>
        <p:spPr>
          <a:xfrm>
            <a:off x="1300768" y="1915614"/>
            <a:ext cx="382130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xmlns="" id="{8233B377-CE01-448E-A88C-C042A20BCFA4}"/>
              </a:ext>
            </a:extLst>
          </p:cNvPr>
          <p:cNvSpPr txBox="1"/>
          <p:nvPr/>
        </p:nvSpPr>
        <p:spPr>
          <a:xfrm>
            <a:off x="1064891" y="4257318"/>
            <a:ext cx="32015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lvl="0" defTabSz="914377">
              <a:defRPr sz="2000" b="1" kern="0" spc="300">
                <a:gradFill>
                  <a:gsLst>
                    <a:gs pos="0">
                      <a:schemeClr val="bg1"/>
                    </a:gs>
                    <a:gs pos="100000">
                      <a:schemeClr val="accent1">
                        <a:lumMod val="40000"/>
                        <a:lumOff val="60000"/>
                      </a:schemeClr>
                    </a:gs>
                  </a:gsLst>
                  <a:lin ang="5400000" scaled="1"/>
                </a:gradFill>
              </a:defRPr>
            </a:lvl1pPr>
          </a:lstStyle>
          <a:p>
            <a:pPr algn="r"/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機會</a:t>
            </a: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(Opportunities)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xmlns="" id="{C2552B6B-EDD0-4806-BEA2-4A8FE95A23DF}"/>
              </a:ext>
            </a:extLst>
          </p:cNvPr>
          <p:cNvSpPr/>
          <p:nvPr/>
        </p:nvSpPr>
        <p:spPr>
          <a:xfrm>
            <a:off x="7640329" y="2073674"/>
            <a:ext cx="3256278" cy="22154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defTabSz="914377">
              <a:lnSpc>
                <a:spcPct val="130000"/>
              </a:lnSpc>
              <a:buFont typeface="Wingdings" panose="05000000000000000000" pitchFamily="2" charset="2"/>
              <a:buChar char="l"/>
            </a:pP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機關需依政府採購法辦理採購，曠日廢時，亦可能流標影響政策推動</a:t>
            </a:r>
            <a:endParaRPr lang="en-US" altLang="zh-TW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 defTabSz="914377">
              <a:lnSpc>
                <a:spcPct val="130000"/>
              </a:lnSpc>
            </a:pP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/>
            </a:r>
            <a:b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</a:br>
            <a:endParaRPr lang="en-US" altLang="zh-TW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 marL="285750" indent="-285750" defTabSz="914377">
              <a:lnSpc>
                <a:spcPct val="130000"/>
              </a:lnSpc>
              <a:buFont typeface="Wingdings" panose="05000000000000000000" pitchFamily="2" charset="2"/>
              <a:buChar char="l"/>
            </a:pP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xmlns="" id="{4920C333-76B2-4F09-8077-3CB255D0C795}"/>
              </a:ext>
            </a:extLst>
          </p:cNvPr>
          <p:cNvSpPr txBox="1"/>
          <p:nvPr/>
        </p:nvSpPr>
        <p:spPr>
          <a:xfrm>
            <a:off x="7707571" y="1515504"/>
            <a:ext cx="31217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 defTabSz="914377">
              <a:defRPr sz="2000" b="1" kern="0" spc="300">
                <a:gradFill>
                  <a:gsLst>
                    <a:gs pos="0">
                      <a:schemeClr val="bg1"/>
                    </a:gs>
                    <a:gs pos="100000">
                      <a:schemeClr val="accent1">
                        <a:lumMod val="40000"/>
                        <a:lumOff val="60000"/>
                      </a:schemeClr>
                    </a:gs>
                  </a:gsLst>
                  <a:lin ang="5400000" scaled="1"/>
                </a:gradFill>
              </a:defRPr>
            </a:lvl1pPr>
          </a:lstStyle>
          <a:p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劣勢</a:t>
            </a: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(Weaknesses)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xmlns="" id="{F2444F3C-9829-481E-8029-6872AE5338B9}"/>
              </a:ext>
            </a:extLst>
          </p:cNvPr>
          <p:cNvCxnSpPr>
            <a:cxnSpLocks/>
          </p:cNvCxnSpPr>
          <p:nvPr/>
        </p:nvCxnSpPr>
        <p:spPr>
          <a:xfrm>
            <a:off x="7858657" y="1936281"/>
            <a:ext cx="382130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>
            <a:extLst>
              <a:ext uri="{FF2B5EF4-FFF2-40B4-BE49-F238E27FC236}">
                <a16:creationId xmlns:a16="http://schemas.microsoft.com/office/drawing/2014/main" xmlns="" id="{5BC657DF-C4C3-4388-BC74-2B4F4D58817B}"/>
              </a:ext>
            </a:extLst>
          </p:cNvPr>
          <p:cNvSpPr/>
          <p:nvPr/>
        </p:nvSpPr>
        <p:spPr>
          <a:xfrm>
            <a:off x="7690963" y="4847159"/>
            <a:ext cx="3256278" cy="7770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defTabSz="914377">
              <a:lnSpc>
                <a:spcPct val="130000"/>
              </a:lnSpc>
              <a:buFont typeface="Wingdings" panose="05000000000000000000" pitchFamily="2" charset="2"/>
              <a:buChar char="l"/>
            </a:pP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隨市民要求提升，傳統式站牌終將淘汰或轉型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xmlns="" id="{03CEA32F-9EFA-45D7-BD21-4169AFAFFE4D}"/>
              </a:ext>
            </a:extLst>
          </p:cNvPr>
          <p:cNvSpPr txBox="1"/>
          <p:nvPr/>
        </p:nvSpPr>
        <p:spPr>
          <a:xfrm>
            <a:off x="7690963" y="4377078"/>
            <a:ext cx="3032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 defTabSz="914377">
              <a:defRPr sz="2000" b="1" kern="0" spc="300">
                <a:gradFill>
                  <a:gsLst>
                    <a:gs pos="0">
                      <a:schemeClr val="bg1"/>
                    </a:gs>
                    <a:gs pos="100000">
                      <a:schemeClr val="accent1">
                        <a:lumMod val="40000"/>
                        <a:lumOff val="60000"/>
                      </a:schemeClr>
                    </a:gs>
                  </a:gsLst>
                  <a:lin ang="5400000" scaled="1"/>
                </a:gradFill>
              </a:defRPr>
            </a:lvl1pPr>
          </a:lstStyle>
          <a:p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威脅</a:t>
            </a: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(Threats)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xmlns="" id="{73D3B771-2623-4CC8-9FBC-5B29A6720F17}"/>
              </a:ext>
            </a:extLst>
          </p:cNvPr>
          <p:cNvCxnSpPr>
            <a:cxnSpLocks/>
          </p:cNvCxnSpPr>
          <p:nvPr/>
        </p:nvCxnSpPr>
        <p:spPr>
          <a:xfrm>
            <a:off x="7762681" y="4804663"/>
            <a:ext cx="382130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字方塊 2">
            <a:extLst>
              <a:ext uri="{FF2B5EF4-FFF2-40B4-BE49-F238E27FC236}">
                <a16:creationId xmlns:a16="http://schemas.microsoft.com/office/drawing/2014/main" xmlns="" id="{2B1DDB77-6167-05E5-495A-2830F569CF49}"/>
              </a:ext>
            </a:extLst>
          </p:cNvPr>
          <p:cNvSpPr txBox="1"/>
          <p:nvPr/>
        </p:nvSpPr>
        <p:spPr>
          <a:xfrm>
            <a:off x="1139768" y="2105235"/>
            <a:ext cx="275797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TW" altLang="en-US" dirty="0"/>
              <a:t>由機關整合各業者站牌並統一設計站牌形式，令公車資訊一目了然</a:t>
            </a:r>
            <a:endParaRPr lang="en-US" altLang="zh-TW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TW" altLang="en-US" dirty="0"/>
              <a:t>移除爭議性廣告，淨化市容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xmlns="" id="{AB6D315F-F0E1-67CC-52F3-6C7FFCA9F02E}"/>
              </a:ext>
            </a:extLst>
          </p:cNvPr>
          <p:cNvSpPr txBox="1"/>
          <p:nvPr/>
        </p:nvSpPr>
        <p:spPr>
          <a:xfrm>
            <a:off x="1152517" y="4868385"/>
            <a:ext cx="28437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TW" altLang="en-US" dirty="0"/>
              <a:t>與公車動態資訊系統進行合併，建立集公車動態預測、公車路線資訊為一體的智慧型站牌</a:t>
            </a:r>
          </a:p>
        </p:txBody>
      </p:sp>
      <p:cxnSp>
        <p:nvCxnSpPr>
          <p:cNvPr id="29" name="直接连接符 17">
            <a:extLst>
              <a:ext uri="{FF2B5EF4-FFF2-40B4-BE49-F238E27FC236}">
                <a16:creationId xmlns:a16="http://schemas.microsoft.com/office/drawing/2014/main" xmlns="" id="{816C3FB5-EC4B-DD9D-BB33-8F462C5691BB}"/>
              </a:ext>
            </a:extLst>
          </p:cNvPr>
          <p:cNvCxnSpPr>
            <a:cxnSpLocks/>
          </p:cNvCxnSpPr>
          <p:nvPr/>
        </p:nvCxnSpPr>
        <p:spPr>
          <a:xfrm>
            <a:off x="1264903" y="4685710"/>
            <a:ext cx="382130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2857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xmlns="" id="{B9DCFC6E-BAD3-4D51-8EC5-945D7E684A6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2</a:t>
            </a:r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xmlns="" id="{8737764E-43FD-4C19-A79B-113762BF765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17130" y="3856010"/>
            <a:ext cx="7363475" cy="535531"/>
          </a:xfrm>
        </p:spPr>
        <p:txBody>
          <a:bodyPr/>
          <a:lstStyle/>
          <a:p>
            <a:r>
              <a:rPr lang="zh-TW" altLang="en-US" sz="3200" dirty="0"/>
              <a:t>企業環境與供應鏈結構</a:t>
            </a:r>
            <a:endParaRPr lang="zh-CN" altLang="en-US" sz="3200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xmlns="" id="{D05A5D78-5358-4DA8-88FA-392463660DE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917130" y="4587740"/>
            <a:ext cx="3180679" cy="286232"/>
          </a:xfrm>
        </p:spPr>
        <p:txBody>
          <a:bodyPr/>
          <a:lstStyle/>
          <a:p>
            <a:r>
              <a:rPr lang="af-ZA" altLang="zh-CN" dirty="0" smtClean="0"/>
              <a:t>Analytics on product and supply chain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85784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2.jpg"/>
          <p:cNvPicPr/>
          <p:nvPr/>
        </p:nvPicPr>
        <p:blipFill rotWithShape="1">
          <a:blip r:embed="rId2"/>
          <a:srcRect r="41961"/>
          <a:stretch/>
        </p:blipFill>
        <p:spPr>
          <a:xfrm>
            <a:off x="5752770" y="2129832"/>
            <a:ext cx="4301661" cy="4265341"/>
          </a:xfrm>
          <a:prstGeom prst="rect">
            <a:avLst/>
          </a:prstGeom>
          <a:ln/>
        </p:spPr>
      </p:pic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515938" y="462423"/>
            <a:ext cx="8351966" cy="461665"/>
          </a:xfrm>
        </p:spPr>
        <p:txBody>
          <a:bodyPr/>
          <a:lstStyle/>
          <a:p>
            <a:r>
              <a:rPr lang="zh-TW" altLang="en-US" dirty="0" smtClean="0"/>
              <a:t>產品內部概況 </a:t>
            </a:r>
            <a:r>
              <a:rPr lang="en-US" altLang="zh-TW" dirty="0" smtClean="0"/>
              <a:t>–</a:t>
            </a:r>
            <a:r>
              <a:rPr lang="zh-TW" altLang="en-US" dirty="0" smtClean="0"/>
              <a:t> 製造之物料清單</a:t>
            </a:r>
            <a:r>
              <a:rPr lang="en-US" altLang="zh-TW" dirty="0" smtClean="0"/>
              <a:t>(Bill of Materials)</a:t>
            </a:r>
            <a:endParaRPr lang="zh-TW" altLang="en-US" dirty="0"/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0920651"/>
              </p:ext>
            </p:extLst>
          </p:nvPr>
        </p:nvGraphicFramePr>
        <p:xfrm>
          <a:off x="178001" y="1076445"/>
          <a:ext cx="5736663" cy="53257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7476"/>
                <a:gridCol w="477476"/>
                <a:gridCol w="3097560"/>
                <a:gridCol w="1684151"/>
              </a:tblGrid>
              <a:tr h="626367"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編號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階次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物料名稱 </a:t>
                      </a:r>
                      <a:r>
                        <a:rPr lang="en-US" altLang="zh-TW" dirty="0" smtClean="0"/>
                        <a:t>/</a:t>
                      </a:r>
                      <a:r>
                        <a:rPr lang="zh-TW" altLang="en-US" dirty="0" smtClean="0"/>
                        <a:t> 作業名稱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數量 </a:t>
                      </a:r>
                      <a:r>
                        <a:rPr lang="en-US" altLang="zh-TW" dirty="0" smtClean="0"/>
                        <a:t>(</a:t>
                      </a:r>
                      <a:r>
                        <a:rPr lang="zh-TW" altLang="en-US" dirty="0" smtClean="0"/>
                        <a:t>個 </a:t>
                      </a:r>
                      <a:r>
                        <a:rPr lang="en-US" altLang="zh-TW" dirty="0" smtClean="0"/>
                        <a:t>/</a:t>
                      </a:r>
                      <a:r>
                        <a:rPr lang="zh-TW" altLang="en-US" dirty="0" smtClean="0"/>
                        <a:t> 次</a:t>
                      </a:r>
                      <a:r>
                        <a:rPr lang="en-US" altLang="zh-TW" dirty="0" smtClean="0"/>
                        <a:t>)</a:t>
                      </a:r>
                      <a:endParaRPr lang="zh-TW" altLang="en-US" dirty="0"/>
                    </a:p>
                  </a:txBody>
                  <a:tcPr/>
                </a:tc>
              </a:tr>
              <a:tr h="531349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招手站牌完工品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一柱</a:t>
                      </a:r>
                      <a:endParaRPr lang="zh-TW" altLang="en-US" dirty="0"/>
                    </a:p>
                  </a:txBody>
                  <a:tcPr/>
                </a:tc>
              </a:tr>
              <a:tr h="531349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 smtClean="0"/>
                        <a:t>招手站牌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一根</a:t>
                      </a:r>
                      <a:endParaRPr lang="zh-TW" altLang="en-US" dirty="0"/>
                    </a:p>
                  </a:txBody>
                  <a:tcPr/>
                </a:tc>
              </a:tr>
              <a:tr h="531349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3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人員現場組裝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人員乙組</a:t>
                      </a:r>
                      <a:endParaRPr lang="zh-TW" altLang="en-US" dirty="0"/>
                    </a:p>
                  </a:txBody>
                  <a:tcPr/>
                </a:tc>
              </a:tr>
              <a:tr h="626367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4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路線圖圓</a:t>
                      </a:r>
                      <a:r>
                        <a:rPr lang="zh-TW" altLang="en-US" dirty="0" smtClean="0"/>
                        <a:t>筒</a:t>
                      </a:r>
                      <a:r>
                        <a:rPr lang="en-US" altLang="zh-TW" dirty="0" smtClean="0"/>
                        <a:t>(</a:t>
                      </a:r>
                      <a:r>
                        <a:rPr lang="zh-TW" altLang="en-US" dirty="0" smtClean="0"/>
                        <a:t>透明</a:t>
                      </a:r>
                      <a:r>
                        <a:rPr lang="en-US" altLang="zh-TW" dirty="0" smtClean="0"/>
                        <a:t>PC</a:t>
                      </a:r>
                      <a:r>
                        <a:rPr lang="zh-TW" altLang="en-US" dirty="0" smtClean="0"/>
                        <a:t>圓管</a:t>
                      </a:r>
                      <a:r>
                        <a:rPr lang="en-US" altLang="zh-TW" dirty="0" smtClean="0"/>
                        <a:t>)</a:t>
                      </a:r>
                      <a:r>
                        <a:rPr lang="zh-TW" altLang="en-US" dirty="0" smtClean="0"/>
                        <a:t> </a:t>
                      </a:r>
                      <a:r>
                        <a:rPr lang="en-US" altLang="zh-TW" dirty="0" smtClean="0"/>
                        <a:t>(</a:t>
                      </a:r>
                      <a:r>
                        <a:rPr lang="zh-TW" altLang="en-US" dirty="0" smtClean="0"/>
                        <a:t>附掛</a:t>
                      </a:r>
                      <a:r>
                        <a:rPr lang="en-US" altLang="zh-TW" dirty="0" smtClean="0"/>
                        <a:t>)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附掛三個 </a:t>
                      </a:r>
                      <a:r>
                        <a:rPr lang="en-US" altLang="zh-TW" dirty="0" smtClean="0"/>
                        <a:t>(</a:t>
                      </a:r>
                      <a:r>
                        <a:rPr lang="zh-TW" altLang="en-US" dirty="0" smtClean="0"/>
                        <a:t>或六個</a:t>
                      </a:r>
                      <a:r>
                        <a:rPr lang="en-US" altLang="zh-TW" dirty="0" smtClean="0"/>
                        <a:t>/</a:t>
                      </a:r>
                      <a:r>
                        <a:rPr lang="zh-TW" altLang="en-US" dirty="0" smtClean="0"/>
                        <a:t>九個</a:t>
                      </a:r>
                      <a:r>
                        <a:rPr lang="en-US" altLang="zh-TW" dirty="0" smtClean="0"/>
                        <a:t>)</a:t>
                      </a:r>
                      <a:endParaRPr lang="zh-TW" altLang="en-US" dirty="0"/>
                    </a:p>
                  </a:txBody>
                  <a:tcPr/>
                </a:tc>
              </a:tr>
              <a:tr h="626367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5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鋁合金面板 </a:t>
                      </a:r>
                      <a:r>
                        <a:rPr lang="en-US" altLang="zh-TW" dirty="0" smtClean="0"/>
                        <a:t>(</a:t>
                      </a:r>
                      <a:r>
                        <a:rPr lang="zh-TW" altLang="en-US" dirty="0" smtClean="0"/>
                        <a:t>手勢圖案及主次支撐桿</a:t>
                      </a:r>
                      <a:r>
                        <a:rPr lang="en-US" altLang="zh-TW" dirty="0" smtClean="0"/>
                        <a:t>)</a:t>
                      </a:r>
                      <a:r>
                        <a:rPr lang="zh-TW" altLang="en-US" dirty="0" smtClean="0"/>
                        <a:t> </a:t>
                      </a:r>
                      <a:r>
                        <a:rPr lang="en-US" altLang="zh-TW" dirty="0" smtClean="0"/>
                        <a:t>(</a:t>
                      </a:r>
                      <a:r>
                        <a:rPr lang="zh-TW" altLang="en-US" dirty="0" smtClean="0"/>
                        <a:t>主體</a:t>
                      </a:r>
                      <a:r>
                        <a:rPr lang="en-US" altLang="zh-TW" dirty="0" smtClean="0"/>
                        <a:t>)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主體一根 </a:t>
                      </a:r>
                      <a:r>
                        <a:rPr lang="en-US" altLang="zh-TW" dirty="0" smtClean="0"/>
                        <a:t>(</a:t>
                      </a:r>
                      <a:r>
                        <a:rPr lang="zh-TW" altLang="en-US" dirty="0" smtClean="0"/>
                        <a:t>或戶字</a:t>
                      </a:r>
                      <a:r>
                        <a:rPr lang="en-US" altLang="zh-TW" dirty="0" smtClean="0"/>
                        <a:t>/</a:t>
                      </a:r>
                      <a:r>
                        <a:rPr lang="zh-TW" altLang="en-US" dirty="0" smtClean="0"/>
                        <a:t>中字</a:t>
                      </a:r>
                      <a:r>
                        <a:rPr lang="en-US" altLang="zh-TW" dirty="0" smtClean="0"/>
                        <a:t>)</a:t>
                      </a:r>
                      <a:endParaRPr lang="zh-TW" altLang="en-US" dirty="0"/>
                    </a:p>
                  </a:txBody>
                  <a:tcPr/>
                </a:tc>
              </a:tr>
              <a:tr h="531349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6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加強固定鐵條 </a:t>
                      </a:r>
                      <a:r>
                        <a:rPr lang="en-US" altLang="zh-TW" dirty="0" smtClean="0"/>
                        <a:t>(</a:t>
                      </a:r>
                      <a:r>
                        <a:rPr lang="zh-TW" altLang="en-US" dirty="0" smtClean="0"/>
                        <a:t>固定架</a:t>
                      </a:r>
                      <a:r>
                        <a:rPr lang="en-US" altLang="zh-TW" dirty="0" smtClean="0"/>
                        <a:t>)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三組</a:t>
                      </a:r>
                      <a:endParaRPr lang="zh-TW" altLang="en-US" dirty="0"/>
                    </a:p>
                  </a:txBody>
                  <a:tcPr/>
                </a:tc>
              </a:tr>
              <a:tr h="626367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7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3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 smtClean="0"/>
                        <a:t>手勢圖案貼紙及路線號碼</a:t>
                      </a:r>
                      <a:r>
                        <a:rPr lang="en-US" altLang="zh-TW" dirty="0" smtClean="0"/>
                        <a:t>(</a:t>
                      </a:r>
                      <a:r>
                        <a:rPr lang="zh-TW" altLang="en-US" dirty="0" smtClean="0"/>
                        <a:t>未黏貼合成主體</a:t>
                      </a:r>
                      <a:r>
                        <a:rPr lang="en-US" altLang="zh-TW" dirty="0" smtClean="0"/>
                        <a:t>)</a:t>
                      </a:r>
                      <a:endParaRPr lang="zh-TW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三組 </a:t>
                      </a:r>
                      <a:r>
                        <a:rPr lang="en-US" altLang="zh-TW" dirty="0" smtClean="0"/>
                        <a:t>(</a:t>
                      </a:r>
                      <a:r>
                        <a:rPr lang="zh-TW" altLang="en-US" dirty="0" smtClean="0"/>
                        <a:t>六組</a:t>
                      </a:r>
                      <a:r>
                        <a:rPr lang="en-US" altLang="zh-TW" dirty="0" smtClean="0"/>
                        <a:t>/</a:t>
                      </a:r>
                      <a:r>
                        <a:rPr lang="zh-TW" altLang="en-US" dirty="0" smtClean="0"/>
                        <a:t>九組</a:t>
                      </a:r>
                      <a:r>
                        <a:rPr lang="en-US" altLang="zh-TW" dirty="0" smtClean="0"/>
                        <a:t>)</a:t>
                      </a:r>
                      <a:endParaRPr lang="zh-TW" altLang="en-US" dirty="0"/>
                    </a:p>
                  </a:txBody>
                  <a:tcPr/>
                </a:tc>
              </a:tr>
              <a:tr h="626367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8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3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公車路線圖貼紙</a:t>
                      </a:r>
                      <a:r>
                        <a:rPr lang="en-US" altLang="zh-TW" dirty="0" smtClean="0"/>
                        <a:t>(</a:t>
                      </a:r>
                      <a:r>
                        <a:rPr lang="zh-TW" altLang="en-US" dirty="0" smtClean="0"/>
                        <a:t>未黏貼合成筒狀</a:t>
                      </a:r>
                      <a:r>
                        <a:rPr lang="en-US" altLang="zh-TW" dirty="0" smtClean="0"/>
                        <a:t>)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一組</a:t>
                      </a:r>
                      <a:endParaRPr lang="zh-TW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文字方塊 4"/>
          <p:cNvSpPr txBox="1"/>
          <p:nvPr/>
        </p:nvSpPr>
        <p:spPr>
          <a:xfrm>
            <a:off x="7055292" y="2129832"/>
            <a:ext cx="9757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俯瞰圖</a:t>
            </a:r>
            <a:endParaRPr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6954803" y="6363574"/>
            <a:ext cx="25016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側面圖</a:t>
            </a:r>
            <a:r>
              <a:rPr lang="en-US" altLang="zh-TW" dirty="0" smtClean="0"/>
              <a:t>(</a:t>
            </a:r>
            <a:r>
              <a:rPr lang="zh-TW" altLang="en-US" dirty="0" smtClean="0"/>
              <a:t>左中右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pic>
        <p:nvPicPr>
          <p:cNvPr id="7" name="Picture 4" descr="新北市交通局推出「雙排滾筒式招手站牌」，首支站牌今天於泰山區明志路上「泰山郵局」公車站位亮相，「招手站牌」不僅方便民眾查看公車路線，更可改善狹窄人行道站牌林立阻礙行人通行的情形，有助美化市容。（記者郭顏慧攝）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29" r="12406"/>
          <a:stretch/>
        </p:blipFill>
        <p:spPr bwMode="auto">
          <a:xfrm>
            <a:off x="10054431" y="1919055"/>
            <a:ext cx="1898248" cy="4411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肘形接點 8"/>
          <p:cNvCxnSpPr>
            <a:endCxn id="7" idx="0"/>
          </p:cNvCxnSpPr>
          <p:nvPr/>
        </p:nvCxnSpPr>
        <p:spPr>
          <a:xfrm flipV="1">
            <a:off x="5544273" y="1919055"/>
            <a:ext cx="5459282" cy="41682"/>
          </a:xfrm>
          <a:prstGeom prst="bentConnector4">
            <a:avLst>
              <a:gd name="adj1" fmla="val 41307"/>
              <a:gd name="adj2" fmla="val 1898042"/>
            </a:avLst>
          </a:prstGeom>
          <a:ln w="57150"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" name="肘形接點 10"/>
          <p:cNvCxnSpPr>
            <a:endCxn id="22" idx="0"/>
          </p:cNvCxnSpPr>
          <p:nvPr/>
        </p:nvCxnSpPr>
        <p:spPr>
          <a:xfrm>
            <a:off x="5544273" y="2521346"/>
            <a:ext cx="2592730" cy="291780"/>
          </a:xfrm>
          <a:prstGeom prst="bentConnector2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肘形接點 14"/>
          <p:cNvCxnSpPr/>
          <p:nvPr/>
        </p:nvCxnSpPr>
        <p:spPr>
          <a:xfrm>
            <a:off x="5625296" y="3617326"/>
            <a:ext cx="763929" cy="425251"/>
          </a:xfrm>
          <a:prstGeom prst="bentConnector3">
            <a:avLst>
              <a:gd name="adj1" fmla="val 50000"/>
            </a:avLst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/>
          <p:cNvSpPr txBox="1"/>
          <p:nvPr/>
        </p:nvSpPr>
        <p:spPr>
          <a:xfrm>
            <a:off x="7697165" y="2813126"/>
            <a:ext cx="879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   </a:t>
            </a:r>
            <a:endParaRPr lang="zh-TW" altLang="en-US" dirty="0"/>
          </a:p>
        </p:txBody>
      </p:sp>
      <p:cxnSp>
        <p:nvCxnSpPr>
          <p:cNvPr id="29" name="肘形接點 28"/>
          <p:cNvCxnSpPr/>
          <p:nvPr/>
        </p:nvCxnSpPr>
        <p:spPr>
          <a:xfrm>
            <a:off x="5625296" y="4262502"/>
            <a:ext cx="1215342" cy="714612"/>
          </a:xfrm>
          <a:prstGeom prst="bentConnector3">
            <a:avLst>
              <a:gd name="adj1" fmla="val 50000"/>
            </a:avLst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肘形接點 32"/>
          <p:cNvCxnSpPr/>
          <p:nvPr/>
        </p:nvCxnSpPr>
        <p:spPr>
          <a:xfrm flipV="1">
            <a:off x="5752770" y="2521346"/>
            <a:ext cx="4687595" cy="3046079"/>
          </a:xfrm>
          <a:prstGeom prst="bentConnector3">
            <a:avLst>
              <a:gd name="adj1" fmla="val 88026"/>
            </a:avLst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肘形接點 39"/>
          <p:cNvCxnSpPr/>
          <p:nvPr/>
        </p:nvCxnSpPr>
        <p:spPr>
          <a:xfrm flipV="1">
            <a:off x="5824145" y="4706085"/>
            <a:ext cx="4454174" cy="1523041"/>
          </a:xfrm>
          <a:prstGeom prst="bentConnector3">
            <a:avLst>
              <a:gd name="adj1" fmla="val 92877"/>
            </a:avLst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肘形接點 44"/>
          <p:cNvCxnSpPr/>
          <p:nvPr/>
        </p:nvCxnSpPr>
        <p:spPr>
          <a:xfrm>
            <a:off x="5625297" y="4958911"/>
            <a:ext cx="1215343" cy="897882"/>
          </a:xfrm>
          <a:prstGeom prst="bentConnector3">
            <a:avLst>
              <a:gd name="adj1" fmla="val 30000"/>
            </a:avLst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7720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515938" y="462423"/>
            <a:ext cx="9140644" cy="461665"/>
          </a:xfrm>
        </p:spPr>
        <p:txBody>
          <a:bodyPr/>
          <a:lstStyle/>
          <a:p>
            <a:r>
              <a:rPr lang="zh-TW" altLang="en-US" dirty="0" smtClean="0"/>
              <a:t>產品內部概況 </a:t>
            </a:r>
            <a:r>
              <a:rPr lang="en-US" altLang="zh-TW" dirty="0" smtClean="0"/>
              <a:t>–</a:t>
            </a:r>
            <a:r>
              <a:rPr lang="zh-TW" altLang="en-US" dirty="0" smtClean="0"/>
              <a:t> 製造階次圖 </a:t>
            </a:r>
            <a:r>
              <a:rPr lang="en-US" altLang="zh-TW" dirty="0" smtClean="0"/>
              <a:t>(Bill of Materials Graph)</a:t>
            </a:r>
            <a:endParaRPr lang="zh-TW" altLang="en-US" dirty="0"/>
          </a:p>
        </p:txBody>
      </p:sp>
      <p:sp>
        <p:nvSpPr>
          <p:cNvPr id="3" name="圓角矩形 2"/>
          <p:cNvSpPr/>
          <p:nvPr/>
        </p:nvSpPr>
        <p:spPr>
          <a:xfrm>
            <a:off x="3703899" y="1180615"/>
            <a:ext cx="2118167" cy="555585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招手站牌完工品</a:t>
            </a:r>
            <a:endParaRPr lang="zh-TW" altLang="en-US" dirty="0"/>
          </a:p>
        </p:txBody>
      </p:sp>
      <p:sp>
        <p:nvSpPr>
          <p:cNvPr id="4" name="圓角矩形 3"/>
          <p:cNvSpPr/>
          <p:nvPr/>
        </p:nvSpPr>
        <p:spPr>
          <a:xfrm>
            <a:off x="1946476" y="2432618"/>
            <a:ext cx="2118167" cy="555585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招手</a:t>
            </a:r>
            <a:r>
              <a:rPr lang="zh-TW" altLang="en-US" dirty="0" smtClean="0"/>
              <a:t>站牌</a:t>
            </a:r>
            <a:endParaRPr lang="zh-TW" altLang="en-US" dirty="0"/>
          </a:p>
        </p:txBody>
      </p:sp>
      <p:sp>
        <p:nvSpPr>
          <p:cNvPr id="5" name="圓角矩形 4"/>
          <p:cNvSpPr/>
          <p:nvPr/>
        </p:nvSpPr>
        <p:spPr>
          <a:xfrm>
            <a:off x="5822066" y="2434542"/>
            <a:ext cx="2118167" cy="555585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人員現場組裝</a:t>
            </a:r>
            <a:endParaRPr lang="zh-TW" altLang="en-US" dirty="0"/>
          </a:p>
        </p:txBody>
      </p:sp>
      <p:sp>
        <p:nvSpPr>
          <p:cNvPr id="6" name="圓角矩形 5"/>
          <p:cNvSpPr/>
          <p:nvPr/>
        </p:nvSpPr>
        <p:spPr>
          <a:xfrm>
            <a:off x="719560" y="3914181"/>
            <a:ext cx="2118167" cy="555585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路線圖圓筒</a:t>
            </a:r>
            <a:endParaRPr lang="zh-TW" altLang="en-US" dirty="0"/>
          </a:p>
        </p:txBody>
      </p:sp>
      <p:sp>
        <p:nvSpPr>
          <p:cNvPr id="7" name="圓角矩形 6"/>
          <p:cNvSpPr/>
          <p:nvPr/>
        </p:nvSpPr>
        <p:spPr>
          <a:xfrm>
            <a:off x="719561" y="5307013"/>
            <a:ext cx="2118167" cy="555585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公車路線圖貼紙</a:t>
            </a:r>
            <a:endParaRPr lang="zh-TW" altLang="en-US" dirty="0"/>
          </a:p>
        </p:txBody>
      </p:sp>
      <p:sp>
        <p:nvSpPr>
          <p:cNvPr id="8" name="圓角矩形 7"/>
          <p:cNvSpPr/>
          <p:nvPr/>
        </p:nvSpPr>
        <p:spPr>
          <a:xfrm>
            <a:off x="3474339" y="3914180"/>
            <a:ext cx="2118167" cy="555585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鋁合金面板 </a:t>
            </a:r>
            <a:endParaRPr lang="zh-TW" altLang="en-US" dirty="0"/>
          </a:p>
        </p:txBody>
      </p:sp>
      <p:sp>
        <p:nvSpPr>
          <p:cNvPr id="9" name="圓角矩形 8"/>
          <p:cNvSpPr/>
          <p:nvPr/>
        </p:nvSpPr>
        <p:spPr>
          <a:xfrm>
            <a:off x="3474339" y="5307013"/>
            <a:ext cx="2118167" cy="555585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手勢圖案貼紙及路線號碼</a:t>
            </a:r>
            <a:endParaRPr lang="zh-TW" altLang="en-US" dirty="0"/>
          </a:p>
        </p:txBody>
      </p:sp>
      <p:sp>
        <p:nvSpPr>
          <p:cNvPr id="10" name="圓角矩形 9"/>
          <p:cNvSpPr/>
          <p:nvPr/>
        </p:nvSpPr>
        <p:spPr>
          <a:xfrm>
            <a:off x="6368005" y="3920530"/>
            <a:ext cx="2118167" cy="555585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加強固定鐵條 </a:t>
            </a:r>
            <a:endParaRPr lang="zh-TW" altLang="en-US" dirty="0"/>
          </a:p>
        </p:txBody>
      </p:sp>
      <p:cxnSp>
        <p:nvCxnSpPr>
          <p:cNvPr id="12" name="肘形接點 11"/>
          <p:cNvCxnSpPr>
            <a:stCxn id="6" idx="2"/>
            <a:endCxn id="7" idx="0"/>
          </p:cNvCxnSpPr>
          <p:nvPr/>
        </p:nvCxnSpPr>
        <p:spPr>
          <a:xfrm rot="16200000" flipH="1">
            <a:off x="1360021" y="4888388"/>
            <a:ext cx="837247" cy="1"/>
          </a:xfrm>
          <a:prstGeom prst="bentConnector3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肘形接點 14"/>
          <p:cNvCxnSpPr>
            <a:stCxn id="8" idx="2"/>
            <a:endCxn id="9" idx="0"/>
          </p:cNvCxnSpPr>
          <p:nvPr/>
        </p:nvCxnSpPr>
        <p:spPr>
          <a:xfrm rot="5400000">
            <a:off x="4114799" y="4888389"/>
            <a:ext cx="837248" cy="12700"/>
          </a:xfrm>
          <a:prstGeom prst="bentConnector3">
            <a:avLst>
              <a:gd name="adj1" fmla="val 50000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肘形接點 17"/>
          <p:cNvCxnSpPr>
            <a:stCxn id="4" idx="2"/>
            <a:endCxn id="6" idx="0"/>
          </p:cNvCxnSpPr>
          <p:nvPr/>
        </p:nvCxnSpPr>
        <p:spPr>
          <a:xfrm rot="5400000">
            <a:off x="1929113" y="2837734"/>
            <a:ext cx="925978" cy="1226916"/>
          </a:xfrm>
          <a:prstGeom prst="bentConnector3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肘形接點 20"/>
          <p:cNvCxnSpPr>
            <a:stCxn id="4" idx="2"/>
            <a:endCxn id="8" idx="0"/>
          </p:cNvCxnSpPr>
          <p:nvPr/>
        </p:nvCxnSpPr>
        <p:spPr>
          <a:xfrm rot="16200000" flipH="1">
            <a:off x="3306503" y="2687259"/>
            <a:ext cx="925977" cy="1527863"/>
          </a:xfrm>
          <a:prstGeom prst="bentConnector3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肘形接點 23"/>
          <p:cNvCxnSpPr>
            <a:stCxn id="3" idx="2"/>
            <a:endCxn id="4" idx="0"/>
          </p:cNvCxnSpPr>
          <p:nvPr/>
        </p:nvCxnSpPr>
        <p:spPr>
          <a:xfrm rot="5400000">
            <a:off x="3536063" y="1205698"/>
            <a:ext cx="696418" cy="1757423"/>
          </a:xfrm>
          <a:prstGeom prst="bentConnector3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肘形接點 26"/>
          <p:cNvCxnSpPr>
            <a:stCxn id="3" idx="2"/>
            <a:endCxn id="5" idx="0"/>
          </p:cNvCxnSpPr>
          <p:nvPr/>
        </p:nvCxnSpPr>
        <p:spPr>
          <a:xfrm rot="16200000" flipH="1">
            <a:off x="5472895" y="1026287"/>
            <a:ext cx="698342" cy="2118167"/>
          </a:xfrm>
          <a:prstGeom prst="bentConnector3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肘形接點 29"/>
          <p:cNvCxnSpPr>
            <a:stCxn id="5" idx="2"/>
            <a:endCxn id="10" idx="0"/>
          </p:cNvCxnSpPr>
          <p:nvPr/>
        </p:nvCxnSpPr>
        <p:spPr>
          <a:xfrm rot="16200000" flipH="1">
            <a:off x="6688918" y="3182358"/>
            <a:ext cx="930403" cy="545939"/>
          </a:xfrm>
          <a:prstGeom prst="bentConnector3">
            <a:avLst>
              <a:gd name="adj1" fmla="val 5000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矩形 35"/>
          <p:cNvSpPr/>
          <p:nvPr/>
        </p:nvSpPr>
        <p:spPr>
          <a:xfrm>
            <a:off x="5845210" y="1273211"/>
            <a:ext cx="497711" cy="3935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x1</a:t>
            </a:r>
            <a:endParaRPr lang="zh-TW" altLang="en-US" dirty="0"/>
          </a:p>
        </p:txBody>
      </p:sp>
      <p:sp>
        <p:nvSpPr>
          <p:cNvPr id="37" name="矩形 36"/>
          <p:cNvSpPr/>
          <p:nvPr/>
        </p:nvSpPr>
        <p:spPr>
          <a:xfrm>
            <a:off x="4081442" y="2513641"/>
            <a:ext cx="497711" cy="3935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x1</a:t>
            </a:r>
            <a:endParaRPr lang="zh-TW" altLang="en-US" dirty="0"/>
          </a:p>
        </p:txBody>
      </p:sp>
      <p:sp>
        <p:nvSpPr>
          <p:cNvPr id="38" name="矩形 37"/>
          <p:cNvSpPr/>
          <p:nvPr/>
        </p:nvSpPr>
        <p:spPr>
          <a:xfrm>
            <a:off x="7965311" y="2515565"/>
            <a:ext cx="497711" cy="3935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x1</a:t>
            </a:r>
            <a:endParaRPr lang="zh-TW" altLang="en-US" dirty="0"/>
          </a:p>
        </p:txBody>
      </p:sp>
      <p:sp>
        <p:nvSpPr>
          <p:cNvPr id="39" name="矩形 38"/>
          <p:cNvSpPr/>
          <p:nvPr/>
        </p:nvSpPr>
        <p:spPr>
          <a:xfrm>
            <a:off x="2837727" y="3995203"/>
            <a:ext cx="497711" cy="3935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x6</a:t>
            </a:r>
            <a:endParaRPr lang="zh-TW" altLang="en-US" dirty="0"/>
          </a:p>
        </p:txBody>
      </p:sp>
      <p:sp>
        <p:nvSpPr>
          <p:cNvPr id="40" name="矩形 39"/>
          <p:cNvSpPr/>
          <p:nvPr/>
        </p:nvSpPr>
        <p:spPr>
          <a:xfrm>
            <a:off x="2837726" y="5388036"/>
            <a:ext cx="497711" cy="3935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x6</a:t>
            </a:r>
            <a:endParaRPr lang="zh-TW" altLang="en-US" dirty="0"/>
          </a:p>
        </p:txBody>
      </p:sp>
      <p:sp>
        <p:nvSpPr>
          <p:cNvPr id="41" name="矩形 40"/>
          <p:cNvSpPr/>
          <p:nvPr/>
        </p:nvSpPr>
        <p:spPr>
          <a:xfrm>
            <a:off x="5596360" y="4008704"/>
            <a:ext cx="497711" cy="3935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x1</a:t>
            </a:r>
            <a:endParaRPr lang="zh-TW" altLang="en-US" dirty="0"/>
          </a:p>
        </p:txBody>
      </p:sp>
      <p:sp>
        <p:nvSpPr>
          <p:cNvPr id="42" name="矩形 41"/>
          <p:cNvSpPr/>
          <p:nvPr/>
        </p:nvSpPr>
        <p:spPr>
          <a:xfrm>
            <a:off x="5592506" y="5422760"/>
            <a:ext cx="497711" cy="3935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x1</a:t>
            </a:r>
            <a:endParaRPr lang="zh-TW" altLang="en-US" dirty="0"/>
          </a:p>
        </p:txBody>
      </p:sp>
      <p:sp>
        <p:nvSpPr>
          <p:cNvPr id="43" name="矩形 42"/>
          <p:cNvSpPr/>
          <p:nvPr/>
        </p:nvSpPr>
        <p:spPr>
          <a:xfrm>
            <a:off x="8497740" y="4006778"/>
            <a:ext cx="497711" cy="3935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x3</a:t>
            </a:r>
            <a:endParaRPr lang="zh-TW" altLang="en-US" dirty="0"/>
          </a:p>
        </p:txBody>
      </p:sp>
      <p:sp>
        <p:nvSpPr>
          <p:cNvPr id="46" name="圓角矩形 45"/>
          <p:cNvSpPr/>
          <p:nvPr/>
        </p:nvSpPr>
        <p:spPr>
          <a:xfrm>
            <a:off x="8650141" y="5793148"/>
            <a:ext cx="1280938" cy="555585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名稱</a:t>
            </a:r>
            <a:endParaRPr lang="zh-TW" altLang="en-US" dirty="0"/>
          </a:p>
        </p:txBody>
      </p:sp>
      <p:sp>
        <p:nvSpPr>
          <p:cNvPr id="47" name="矩形 46"/>
          <p:cNvSpPr/>
          <p:nvPr/>
        </p:nvSpPr>
        <p:spPr>
          <a:xfrm>
            <a:off x="9931079" y="5896780"/>
            <a:ext cx="1157468" cy="3935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x</a:t>
            </a:r>
            <a:r>
              <a:rPr lang="zh-TW" altLang="en-US" dirty="0" smtClean="0"/>
              <a:t>個數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48153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515938" y="462423"/>
            <a:ext cx="9140644" cy="461665"/>
          </a:xfrm>
        </p:spPr>
        <p:txBody>
          <a:bodyPr/>
          <a:lstStyle/>
          <a:p>
            <a:r>
              <a:rPr lang="zh-TW" altLang="en-US" dirty="0" smtClean="0"/>
              <a:t>產品內部概況 </a:t>
            </a:r>
            <a:r>
              <a:rPr lang="en-US" altLang="zh-TW" dirty="0" smtClean="0"/>
              <a:t>–</a:t>
            </a:r>
            <a:r>
              <a:rPr lang="zh-TW" altLang="en-US" dirty="0" smtClean="0"/>
              <a:t> 製造階次圖 </a:t>
            </a:r>
            <a:r>
              <a:rPr lang="en-US" altLang="zh-TW" dirty="0" smtClean="0"/>
              <a:t>(Bill of Materials Graph)</a:t>
            </a:r>
            <a:endParaRPr lang="zh-TW" altLang="en-US" dirty="0"/>
          </a:p>
        </p:txBody>
      </p:sp>
      <p:sp>
        <p:nvSpPr>
          <p:cNvPr id="3" name="圓角矩形 2"/>
          <p:cNvSpPr/>
          <p:nvPr/>
        </p:nvSpPr>
        <p:spPr>
          <a:xfrm>
            <a:off x="3703899" y="1180615"/>
            <a:ext cx="2118167" cy="555585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招手站牌完工品</a:t>
            </a:r>
            <a:endParaRPr lang="zh-TW" altLang="en-US" dirty="0"/>
          </a:p>
        </p:txBody>
      </p:sp>
      <p:sp>
        <p:nvSpPr>
          <p:cNvPr id="4" name="圓角矩形 3"/>
          <p:cNvSpPr/>
          <p:nvPr/>
        </p:nvSpPr>
        <p:spPr>
          <a:xfrm>
            <a:off x="1946476" y="2432618"/>
            <a:ext cx="2118167" cy="555585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招手</a:t>
            </a:r>
            <a:r>
              <a:rPr lang="zh-TW" altLang="en-US" dirty="0" smtClean="0"/>
              <a:t>站牌</a:t>
            </a:r>
            <a:endParaRPr lang="zh-TW" altLang="en-US" dirty="0"/>
          </a:p>
        </p:txBody>
      </p:sp>
      <p:sp>
        <p:nvSpPr>
          <p:cNvPr id="5" name="圓角矩形 4"/>
          <p:cNvSpPr/>
          <p:nvPr/>
        </p:nvSpPr>
        <p:spPr>
          <a:xfrm>
            <a:off x="5822066" y="2434542"/>
            <a:ext cx="2118167" cy="555585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人員現場組裝</a:t>
            </a:r>
            <a:endParaRPr lang="zh-TW" altLang="en-US" dirty="0"/>
          </a:p>
        </p:txBody>
      </p:sp>
      <p:sp>
        <p:nvSpPr>
          <p:cNvPr id="6" name="圓角矩形 5"/>
          <p:cNvSpPr/>
          <p:nvPr/>
        </p:nvSpPr>
        <p:spPr>
          <a:xfrm>
            <a:off x="719560" y="3914181"/>
            <a:ext cx="2118167" cy="555585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路線圖圓筒</a:t>
            </a:r>
            <a:endParaRPr lang="zh-TW" altLang="en-US" dirty="0"/>
          </a:p>
        </p:txBody>
      </p:sp>
      <p:sp>
        <p:nvSpPr>
          <p:cNvPr id="7" name="圓角矩形 6"/>
          <p:cNvSpPr/>
          <p:nvPr/>
        </p:nvSpPr>
        <p:spPr>
          <a:xfrm>
            <a:off x="719561" y="5307013"/>
            <a:ext cx="2118167" cy="555585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公車路線圖貼紙</a:t>
            </a:r>
            <a:endParaRPr lang="zh-TW" altLang="en-US" dirty="0"/>
          </a:p>
        </p:txBody>
      </p:sp>
      <p:sp>
        <p:nvSpPr>
          <p:cNvPr id="8" name="圓角矩形 7"/>
          <p:cNvSpPr/>
          <p:nvPr/>
        </p:nvSpPr>
        <p:spPr>
          <a:xfrm>
            <a:off x="3474339" y="3914180"/>
            <a:ext cx="2118167" cy="555585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鋁合金面板 </a:t>
            </a:r>
            <a:endParaRPr lang="zh-TW" altLang="en-US" dirty="0"/>
          </a:p>
        </p:txBody>
      </p:sp>
      <p:sp>
        <p:nvSpPr>
          <p:cNvPr id="9" name="圓角矩形 8"/>
          <p:cNvSpPr/>
          <p:nvPr/>
        </p:nvSpPr>
        <p:spPr>
          <a:xfrm>
            <a:off x="3474339" y="5307013"/>
            <a:ext cx="2118167" cy="555585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手勢圖案貼紙及路線號碼</a:t>
            </a:r>
            <a:endParaRPr lang="zh-TW" altLang="en-US" dirty="0"/>
          </a:p>
        </p:txBody>
      </p:sp>
      <p:sp>
        <p:nvSpPr>
          <p:cNvPr id="10" name="圓角矩形 9"/>
          <p:cNvSpPr/>
          <p:nvPr/>
        </p:nvSpPr>
        <p:spPr>
          <a:xfrm>
            <a:off x="6368005" y="3920530"/>
            <a:ext cx="2118167" cy="555585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加強固定鐵條 </a:t>
            </a:r>
            <a:endParaRPr lang="zh-TW" altLang="en-US" dirty="0"/>
          </a:p>
        </p:txBody>
      </p:sp>
      <p:cxnSp>
        <p:nvCxnSpPr>
          <p:cNvPr id="12" name="肘形接點 11"/>
          <p:cNvCxnSpPr>
            <a:stCxn id="6" idx="2"/>
            <a:endCxn id="7" idx="0"/>
          </p:cNvCxnSpPr>
          <p:nvPr/>
        </p:nvCxnSpPr>
        <p:spPr>
          <a:xfrm rot="16200000" flipH="1">
            <a:off x="1360021" y="4888388"/>
            <a:ext cx="837247" cy="1"/>
          </a:xfrm>
          <a:prstGeom prst="bentConnector3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肘形接點 14"/>
          <p:cNvCxnSpPr>
            <a:stCxn id="8" idx="2"/>
            <a:endCxn id="9" idx="0"/>
          </p:cNvCxnSpPr>
          <p:nvPr/>
        </p:nvCxnSpPr>
        <p:spPr>
          <a:xfrm rot="5400000">
            <a:off x="4114799" y="4888389"/>
            <a:ext cx="837248" cy="12700"/>
          </a:xfrm>
          <a:prstGeom prst="bentConnector3">
            <a:avLst>
              <a:gd name="adj1" fmla="val 50000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肘形接點 17"/>
          <p:cNvCxnSpPr>
            <a:stCxn id="4" idx="2"/>
            <a:endCxn id="6" idx="0"/>
          </p:cNvCxnSpPr>
          <p:nvPr/>
        </p:nvCxnSpPr>
        <p:spPr>
          <a:xfrm rot="5400000">
            <a:off x="1929113" y="2837734"/>
            <a:ext cx="925978" cy="1226916"/>
          </a:xfrm>
          <a:prstGeom prst="bentConnector3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肘形接點 20"/>
          <p:cNvCxnSpPr>
            <a:stCxn id="4" idx="2"/>
            <a:endCxn id="8" idx="0"/>
          </p:cNvCxnSpPr>
          <p:nvPr/>
        </p:nvCxnSpPr>
        <p:spPr>
          <a:xfrm rot="16200000" flipH="1">
            <a:off x="3306503" y="2687259"/>
            <a:ext cx="925977" cy="1527863"/>
          </a:xfrm>
          <a:prstGeom prst="bentConnector3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肘形接點 23"/>
          <p:cNvCxnSpPr>
            <a:stCxn id="3" idx="2"/>
            <a:endCxn id="4" idx="0"/>
          </p:cNvCxnSpPr>
          <p:nvPr/>
        </p:nvCxnSpPr>
        <p:spPr>
          <a:xfrm rot="5400000">
            <a:off x="3536063" y="1205698"/>
            <a:ext cx="696418" cy="1757423"/>
          </a:xfrm>
          <a:prstGeom prst="bentConnector3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肘形接點 26"/>
          <p:cNvCxnSpPr>
            <a:stCxn id="3" idx="2"/>
            <a:endCxn id="5" idx="0"/>
          </p:cNvCxnSpPr>
          <p:nvPr/>
        </p:nvCxnSpPr>
        <p:spPr>
          <a:xfrm rot="16200000" flipH="1">
            <a:off x="5472895" y="1026287"/>
            <a:ext cx="698342" cy="2118167"/>
          </a:xfrm>
          <a:prstGeom prst="bentConnector3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肘形接點 29"/>
          <p:cNvCxnSpPr>
            <a:stCxn id="5" idx="2"/>
            <a:endCxn id="10" idx="0"/>
          </p:cNvCxnSpPr>
          <p:nvPr/>
        </p:nvCxnSpPr>
        <p:spPr>
          <a:xfrm rot="16200000" flipH="1">
            <a:off x="6688918" y="3182358"/>
            <a:ext cx="930403" cy="545939"/>
          </a:xfrm>
          <a:prstGeom prst="bentConnector3">
            <a:avLst>
              <a:gd name="adj1" fmla="val 5000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矩形 38"/>
          <p:cNvSpPr/>
          <p:nvPr/>
        </p:nvSpPr>
        <p:spPr>
          <a:xfrm>
            <a:off x="904743" y="4494850"/>
            <a:ext cx="1803733" cy="39353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三傑壓克力</a:t>
            </a:r>
            <a:r>
              <a:rPr lang="en-US" altLang="zh-TW" dirty="0" smtClean="0"/>
              <a:t>(60d)</a:t>
            </a:r>
            <a:endParaRPr lang="zh-TW" altLang="en-US" dirty="0"/>
          </a:p>
        </p:txBody>
      </p:sp>
      <p:sp>
        <p:nvSpPr>
          <p:cNvPr id="41" name="矩形 40"/>
          <p:cNvSpPr/>
          <p:nvPr/>
        </p:nvSpPr>
        <p:spPr>
          <a:xfrm>
            <a:off x="3884271" y="4489626"/>
            <a:ext cx="1708235" cy="39353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國喬興業</a:t>
            </a:r>
            <a:r>
              <a:rPr lang="en-US" altLang="zh-TW" dirty="0" smtClean="0"/>
              <a:t>(45d)</a:t>
            </a:r>
            <a:endParaRPr lang="zh-TW" altLang="en-US" dirty="0"/>
          </a:p>
        </p:txBody>
      </p:sp>
      <p:sp>
        <p:nvSpPr>
          <p:cNvPr id="42" name="矩形 41"/>
          <p:cNvSpPr/>
          <p:nvPr/>
        </p:nvSpPr>
        <p:spPr>
          <a:xfrm>
            <a:off x="1921388" y="5897321"/>
            <a:ext cx="2525215" cy="39353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爵士影像</a:t>
            </a:r>
            <a:r>
              <a:rPr lang="en-US" altLang="zh-TW" dirty="0" smtClean="0"/>
              <a:t>(10d)</a:t>
            </a:r>
            <a:endParaRPr lang="zh-TW" altLang="en-US" dirty="0"/>
          </a:p>
        </p:txBody>
      </p:sp>
      <p:sp>
        <p:nvSpPr>
          <p:cNvPr id="43" name="矩形 42"/>
          <p:cNvSpPr/>
          <p:nvPr/>
        </p:nvSpPr>
        <p:spPr>
          <a:xfrm>
            <a:off x="6368006" y="4501201"/>
            <a:ext cx="2118166" cy="39353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zh-TW" kern="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鴻霖螺絲</a:t>
            </a:r>
            <a:r>
              <a:rPr lang="zh-TW" altLang="zh-TW" kern="1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五金</a:t>
            </a:r>
            <a:r>
              <a:rPr lang="en-US" altLang="zh-TW" kern="1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(14d)</a:t>
            </a:r>
            <a:endParaRPr lang="en-US" altLang="zh-TW" kern="1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6" name="圓角矩形 45"/>
          <p:cNvSpPr/>
          <p:nvPr/>
        </p:nvSpPr>
        <p:spPr>
          <a:xfrm>
            <a:off x="8650141" y="5793148"/>
            <a:ext cx="1280938" cy="555585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名稱</a:t>
            </a:r>
            <a:endParaRPr lang="zh-TW" altLang="en-US" dirty="0"/>
          </a:p>
        </p:txBody>
      </p:sp>
      <p:sp>
        <p:nvSpPr>
          <p:cNvPr id="47" name="矩形 46"/>
          <p:cNvSpPr/>
          <p:nvPr/>
        </p:nvSpPr>
        <p:spPr>
          <a:xfrm>
            <a:off x="8711876" y="6388705"/>
            <a:ext cx="2330372" cy="39353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負責公司</a:t>
            </a:r>
            <a:r>
              <a:rPr lang="en-US" altLang="zh-TW" dirty="0" smtClean="0"/>
              <a:t>(</a:t>
            </a:r>
            <a:r>
              <a:rPr lang="zh-TW" altLang="en-US" dirty="0" smtClean="0"/>
              <a:t>前置時間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86254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xmlns="" id="{FEB26EEB-6B01-2319-39BA-1703FA5BEAA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5938" y="462423"/>
            <a:ext cx="4961497" cy="461665"/>
          </a:xfrm>
        </p:spPr>
        <p:txBody>
          <a:bodyPr/>
          <a:lstStyle/>
          <a:p>
            <a:r>
              <a:rPr lang="zh-TW" altLang="en-US" dirty="0"/>
              <a:t>內部概況</a:t>
            </a:r>
            <a:r>
              <a:rPr lang="en-US" altLang="zh-TW" dirty="0"/>
              <a:t>-</a:t>
            </a:r>
            <a:r>
              <a:rPr lang="zh-TW" altLang="en-US" dirty="0"/>
              <a:t>製造用物料清單</a:t>
            </a: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xmlns="" id="{CA23A9F3-9FA2-20C1-9E52-6B6A220458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5617616"/>
              </p:ext>
            </p:extLst>
          </p:nvPr>
        </p:nvGraphicFramePr>
        <p:xfrm>
          <a:off x="-1" y="1095866"/>
          <a:ext cx="8489577" cy="576213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598841">
                  <a:extLst>
                    <a:ext uri="{9D8B030D-6E8A-4147-A177-3AD203B41FA5}">
                      <a16:colId xmlns:a16="http://schemas.microsoft.com/office/drawing/2014/main" xmlns="" val="116145006"/>
                    </a:ext>
                  </a:extLst>
                </a:gridCol>
                <a:gridCol w="5550706">
                  <a:extLst>
                    <a:ext uri="{9D8B030D-6E8A-4147-A177-3AD203B41FA5}">
                      <a16:colId xmlns:a16="http://schemas.microsoft.com/office/drawing/2014/main" xmlns="" val="283041265"/>
                    </a:ext>
                  </a:extLst>
                </a:gridCol>
                <a:gridCol w="1340030">
                  <a:extLst>
                    <a:ext uri="{9D8B030D-6E8A-4147-A177-3AD203B41FA5}">
                      <a16:colId xmlns:a16="http://schemas.microsoft.com/office/drawing/2014/main" xmlns="" val="560386254"/>
                    </a:ext>
                  </a:extLst>
                </a:gridCol>
              </a:tblGrid>
              <a:tr h="64032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TW" sz="20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階次</a:t>
                      </a:r>
                      <a:endParaRPr lang="zh-TW" sz="20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TW" sz="20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名稱</a:t>
                      </a:r>
                      <a:endParaRPr lang="zh-TW" sz="20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TW" sz="20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數量</a:t>
                      </a:r>
                      <a:endParaRPr lang="zh-TW" sz="20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2825010230"/>
                  </a:ext>
                </a:extLst>
              </a:tr>
              <a:tr h="64032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0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  <a:endParaRPr lang="zh-TW" sz="20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TW" sz="20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招手站牌成品</a:t>
                      </a:r>
                      <a:endParaRPr lang="zh-TW" sz="20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0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  <a:endParaRPr lang="zh-TW" sz="20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625612529"/>
                  </a:ext>
                </a:extLst>
              </a:tr>
              <a:tr h="64032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0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  <a:endParaRPr lang="zh-TW" sz="20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TW" sz="20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現場組裝</a:t>
                      </a:r>
                      <a:endParaRPr lang="zh-TW" sz="20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0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  <a:endParaRPr lang="zh-TW" sz="20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475049555"/>
                  </a:ext>
                </a:extLst>
              </a:tr>
              <a:tr h="64032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0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  <a:endParaRPr lang="zh-TW" sz="20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TW" sz="20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主裝配</a:t>
                      </a:r>
                      <a:endParaRPr lang="zh-TW" sz="20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0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  <a:endParaRPr lang="zh-TW" sz="20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3729049717"/>
                  </a:ext>
                </a:extLst>
              </a:tr>
              <a:tr h="64032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0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  <a:endParaRPr lang="zh-TW" sz="20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TW" sz="20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加強固定鐵條</a:t>
                      </a:r>
                      <a:endParaRPr lang="zh-TW" sz="20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0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</a:t>
                      </a:r>
                      <a:endParaRPr lang="zh-TW" sz="20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2757820973"/>
                  </a:ext>
                </a:extLst>
              </a:tr>
              <a:tr h="63950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0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  <a:endParaRPr lang="zh-TW" sz="20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TW" sz="20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滾筒式路線圖（透明</a:t>
                      </a:r>
                      <a:r>
                        <a:rPr lang="en-US" sz="20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PC</a:t>
                      </a:r>
                      <a:r>
                        <a:rPr lang="zh-TW" sz="20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圓管）</a:t>
                      </a:r>
                      <a:endParaRPr lang="zh-TW" sz="20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0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9</a:t>
                      </a:r>
                      <a:endParaRPr lang="zh-TW" sz="20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4048843166"/>
                  </a:ext>
                </a:extLst>
              </a:tr>
              <a:tr h="64032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0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  <a:endParaRPr lang="zh-TW" sz="20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TW" sz="20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鋁合金面板</a:t>
                      </a:r>
                      <a:endParaRPr lang="zh-TW" sz="20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0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  <a:endParaRPr lang="zh-TW" sz="20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4085672602"/>
                  </a:ext>
                </a:extLst>
              </a:tr>
              <a:tr h="64032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0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</a:t>
                      </a:r>
                      <a:endParaRPr lang="zh-TW" sz="20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TW" sz="20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路線圖貼紙印刷、黏貼</a:t>
                      </a:r>
                      <a:endParaRPr lang="zh-TW" sz="20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0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  <a:endParaRPr lang="zh-TW" sz="20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592256660"/>
                  </a:ext>
                </a:extLst>
              </a:tr>
              <a:tr h="64032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0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</a:t>
                      </a:r>
                      <a:endParaRPr lang="zh-TW" sz="20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TW" sz="20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滾筒式路線圖印刷、組裝</a:t>
                      </a:r>
                      <a:endParaRPr lang="zh-TW" sz="20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0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9</a:t>
                      </a:r>
                      <a:endParaRPr lang="zh-TW" sz="20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3079666948"/>
                  </a:ext>
                </a:extLst>
              </a:tr>
            </a:tbl>
          </a:graphicData>
        </a:graphic>
      </p:graphicFrame>
      <p:pic>
        <p:nvPicPr>
          <p:cNvPr id="5" name="圖片 4">
            <a:extLst>
              <a:ext uri="{FF2B5EF4-FFF2-40B4-BE49-F238E27FC236}">
                <a16:creationId xmlns:a16="http://schemas.microsoft.com/office/drawing/2014/main" xmlns="" id="{B6FA53BF-C7F8-B876-3E39-649FBB56EC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5718" y="693255"/>
            <a:ext cx="2772386" cy="5872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266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占位符 3" descr="图片包含 天空, 户外, 建筑物&#10;&#10;描述已自动生成">
            <a:extLst>
              <a:ext uri="{FF2B5EF4-FFF2-40B4-BE49-F238E27FC236}">
                <a16:creationId xmlns:a16="http://schemas.microsoft.com/office/drawing/2014/main" xmlns="" id="{38C05040-D6AA-45F2-BD4D-AA23FF23D9A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27773" r="27773"/>
          <a:stretch>
            <a:fillRect/>
          </a:stretch>
        </p:blipFill>
        <p:spPr/>
      </p:pic>
      <p:sp>
        <p:nvSpPr>
          <p:cNvPr id="9" name="文本占位符 8">
            <a:extLst>
              <a:ext uri="{FF2B5EF4-FFF2-40B4-BE49-F238E27FC236}">
                <a16:creationId xmlns:a16="http://schemas.microsoft.com/office/drawing/2014/main" xmlns="" id="{93E290D8-926E-45BA-8ED4-B4FF23A7266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428748" y="2355079"/>
            <a:ext cx="1893467" cy="424732"/>
          </a:xfrm>
        </p:spPr>
        <p:txBody>
          <a:bodyPr/>
          <a:lstStyle/>
          <a:p>
            <a:r>
              <a:rPr lang="zh-TW" altLang="en-US" dirty="0" smtClean="0"/>
              <a:t>前言 與 概論</a:t>
            </a:r>
            <a:endParaRPr lang="zh-CN" altLang="en-US" dirty="0"/>
          </a:p>
        </p:txBody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xmlns="" id="{027B02CD-C732-42BE-BBC8-69AC86C0942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458887" y="3321128"/>
            <a:ext cx="3432350" cy="424732"/>
          </a:xfrm>
        </p:spPr>
        <p:txBody>
          <a:bodyPr/>
          <a:lstStyle/>
          <a:p>
            <a:r>
              <a:rPr lang="zh-TW" altLang="en-US" dirty="0"/>
              <a:t>企業</a:t>
            </a:r>
            <a:r>
              <a:rPr lang="zh-TW" altLang="en-US" dirty="0" smtClean="0"/>
              <a:t>環境 與 供應</a:t>
            </a:r>
            <a:r>
              <a:rPr lang="zh-TW" altLang="en-US" dirty="0"/>
              <a:t>鏈結構</a:t>
            </a:r>
            <a:endParaRPr lang="zh-CN" altLang="en-US" dirty="0"/>
          </a:p>
        </p:txBody>
      </p:sp>
      <p:sp>
        <p:nvSpPr>
          <p:cNvPr id="11" name="文本占位符 10">
            <a:extLst>
              <a:ext uri="{FF2B5EF4-FFF2-40B4-BE49-F238E27FC236}">
                <a16:creationId xmlns:a16="http://schemas.microsoft.com/office/drawing/2014/main" xmlns="" id="{A6CEF826-F5E3-4200-823E-D4B11CF99F7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438695" y="4344875"/>
            <a:ext cx="3432350" cy="424732"/>
          </a:xfrm>
        </p:spPr>
        <p:txBody>
          <a:bodyPr/>
          <a:lstStyle/>
          <a:p>
            <a:r>
              <a:rPr lang="zh-TW" altLang="en-US" dirty="0"/>
              <a:t>供應鏈績效</a:t>
            </a:r>
            <a:r>
              <a:rPr lang="zh-TW" altLang="en-US" dirty="0" smtClean="0"/>
              <a:t>分析 與 改善</a:t>
            </a:r>
            <a:endParaRPr lang="zh-CN" altLang="en-US" dirty="0"/>
          </a:p>
        </p:txBody>
      </p:sp>
      <p:sp>
        <p:nvSpPr>
          <p:cNvPr id="2" name="文本占位符 10">
            <a:extLst>
              <a:ext uri="{FF2B5EF4-FFF2-40B4-BE49-F238E27FC236}">
                <a16:creationId xmlns:a16="http://schemas.microsoft.com/office/drawing/2014/main" xmlns="" id="{9B48ECB0-3BF6-082F-DC89-14B6C8B78060}"/>
              </a:ext>
            </a:extLst>
          </p:cNvPr>
          <p:cNvSpPr txBox="1">
            <a:spLocks/>
          </p:cNvSpPr>
          <p:nvPr/>
        </p:nvSpPr>
        <p:spPr>
          <a:xfrm>
            <a:off x="5504948" y="5269908"/>
            <a:ext cx="1893467" cy="424732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0" lang="zh-CN" altLang="en-US" sz="2400" b="0" i="0" u="none" strike="noStrike" kern="1200" cap="none" spc="0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/>
                <a:ea typeface="微软雅黑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 smtClean="0"/>
              <a:t>總結 與 展望</a:t>
            </a:r>
            <a:endParaRPr lang="zh-TW" altLang="en-US" dirty="0"/>
          </a:p>
        </p:txBody>
      </p:sp>
      <p:sp>
        <p:nvSpPr>
          <p:cNvPr id="3" name="文本占位符 8">
            <a:extLst>
              <a:ext uri="{FF2B5EF4-FFF2-40B4-BE49-F238E27FC236}">
                <a16:creationId xmlns:a16="http://schemas.microsoft.com/office/drawing/2014/main" xmlns="" id="{75DC5146-5128-3EFB-D12F-1C4652FD600A}"/>
              </a:ext>
            </a:extLst>
          </p:cNvPr>
          <p:cNvSpPr txBox="1">
            <a:spLocks/>
          </p:cNvSpPr>
          <p:nvPr/>
        </p:nvSpPr>
        <p:spPr>
          <a:xfrm>
            <a:off x="5814514" y="2795395"/>
            <a:ext cx="3403496" cy="313932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0" lang="zh-CN" altLang="en-US" sz="2400" b="0" i="0" u="none" strike="noStrike" kern="1200" cap="none" spc="0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/>
                <a:ea typeface="微软雅黑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1600" dirty="0" smtClean="0">
                <a:solidFill>
                  <a:schemeClr val="bg2">
                    <a:lumMod val="50000"/>
                  </a:schemeClr>
                </a:solidFill>
              </a:rPr>
              <a:t>新北市政府 </a:t>
            </a:r>
            <a:r>
              <a:rPr lang="en-US" altLang="zh-TW" sz="1600" dirty="0">
                <a:solidFill>
                  <a:schemeClr val="bg2">
                    <a:lumMod val="50000"/>
                  </a:schemeClr>
                </a:solidFill>
              </a:rPr>
              <a:t>/ </a:t>
            </a:r>
            <a:r>
              <a:rPr lang="zh-TW" altLang="en-US" sz="1600" dirty="0" smtClean="0">
                <a:solidFill>
                  <a:schemeClr val="bg2">
                    <a:lumMod val="50000"/>
                  </a:schemeClr>
                </a:solidFill>
              </a:rPr>
              <a:t>招手站牌 </a:t>
            </a:r>
            <a:r>
              <a:rPr lang="en-US" altLang="zh-TW" sz="1600" dirty="0">
                <a:solidFill>
                  <a:schemeClr val="bg2">
                    <a:lumMod val="50000"/>
                  </a:schemeClr>
                </a:solidFill>
              </a:rPr>
              <a:t>/ SWOT</a:t>
            </a:r>
            <a:r>
              <a:rPr lang="zh-TW" altLang="en-US" sz="1600" dirty="0">
                <a:solidFill>
                  <a:schemeClr val="bg2">
                    <a:lumMod val="50000"/>
                  </a:schemeClr>
                </a:solidFill>
              </a:rPr>
              <a:t>分析</a:t>
            </a:r>
          </a:p>
        </p:txBody>
      </p:sp>
      <p:sp>
        <p:nvSpPr>
          <p:cNvPr id="5" name="文本占位符 8">
            <a:extLst>
              <a:ext uri="{FF2B5EF4-FFF2-40B4-BE49-F238E27FC236}">
                <a16:creationId xmlns:a16="http://schemas.microsoft.com/office/drawing/2014/main" xmlns="" id="{07EC12AE-AE16-8BDA-0FB2-6F798891268E}"/>
              </a:ext>
            </a:extLst>
          </p:cNvPr>
          <p:cNvSpPr txBox="1">
            <a:spLocks/>
          </p:cNvSpPr>
          <p:nvPr/>
        </p:nvSpPr>
        <p:spPr>
          <a:xfrm>
            <a:off x="5814514" y="3745860"/>
            <a:ext cx="4225837" cy="313932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0" lang="zh-CN" altLang="en-US" sz="2400" b="0" i="0" u="none" strike="noStrike" kern="1200" cap="none" spc="0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/>
                <a:ea typeface="微软雅黑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1600" dirty="0">
                <a:solidFill>
                  <a:schemeClr val="bg2">
                    <a:lumMod val="50000"/>
                  </a:schemeClr>
                </a:solidFill>
              </a:rPr>
              <a:t>內部</a:t>
            </a:r>
            <a:r>
              <a:rPr lang="zh-TW" altLang="en-US" sz="1600" dirty="0" smtClean="0">
                <a:solidFill>
                  <a:schemeClr val="bg2">
                    <a:lumMod val="50000"/>
                  </a:schemeClr>
                </a:solidFill>
              </a:rPr>
              <a:t>概況 </a:t>
            </a:r>
            <a:r>
              <a:rPr lang="en-US" altLang="zh-TW" sz="1600" dirty="0" smtClean="0">
                <a:solidFill>
                  <a:schemeClr val="bg2">
                    <a:lumMod val="50000"/>
                  </a:schemeClr>
                </a:solidFill>
              </a:rPr>
              <a:t>BOM BOR</a:t>
            </a:r>
            <a:r>
              <a:rPr lang="zh-TW" altLang="en-US" sz="1600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altLang="zh-TW" sz="1600" dirty="0">
                <a:solidFill>
                  <a:schemeClr val="bg2">
                    <a:lumMod val="50000"/>
                  </a:schemeClr>
                </a:solidFill>
              </a:rPr>
              <a:t>/ </a:t>
            </a:r>
            <a:r>
              <a:rPr lang="zh-TW" altLang="en-US" sz="1600" dirty="0">
                <a:solidFill>
                  <a:schemeClr val="bg2">
                    <a:lumMod val="50000"/>
                  </a:schemeClr>
                </a:solidFill>
              </a:rPr>
              <a:t>外部概況 </a:t>
            </a:r>
            <a:r>
              <a:rPr lang="en-US" altLang="zh-TW" sz="1600" dirty="0">
                <a:solidFill>
                  <a:schemeClr val="bg2">
                    <a:lumMod val="50000"/>
                  </a:schemeClr>
                </a:solidFill>
              </a:rPr>
              <a:t>/ </a:t>
            </a:r>
            <a:r>
              <a:rPr lang="zh-TW" altLang="en-US" sz="1600" dirty="0">
                <a:solidFill>
                  <a:schemeClr val="bg2">
                    <a:lumMod val="50000"/>
                  </a:schemeClr>
                </a:solidFill>
              </a:rPr>
              <a:t>供應鏈結構</a:t>
            </a:r>
          </a:p>
        </p:txBody>
      </p:sp>
      <p:sp>
        <p:nvSpPr>
          <p:cNvPr id="6" name="文本占位符 8">
            <a:extLst>
              <a:ext uri="{FF2B5EF4-FFF2-40B4-BE49-F238E27FC236}">
                <a16:creationId xmlns:a16="http://schemas.microsoft.com/office/drawing/2014/main" xmlns="" id="{A88E5E8A-9AAB-5BEC-5650-5C58E959A047}"/>
              </a:ext>
            </a:extLst>
          </p:cNvPr>
          <p:cNvSpPr txBox="1">
            <a:spLocks/>
          </p:cNvSpPr>
          <p:nvPr/>
        </p:nvSpPr>
        <p:spPr>
          <a:xfrm>
            <a:off x="5814513" y="4763970"/>
            <a:ext cx="4323363" cy="313932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0" lang="zh-CN" altLang="en-US" sz="2400" b="0" i="0" u="none" strike="noStrike" kern="1200" cap="none" spc="0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/>
                <a:ea typeface="微软雅黑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600" dirty="0">
                <a:solidFill>
                  <a:schemeClr val="bg2">
                    <a:lumMod val="50000"/>
                  </a:schemeClr>
                </a:solidFill>
              </a:rPr>
              <a:t>CRT</a:t>
            </a:r>
            <a:r>
              <a:rPr lang="zh-TW" altLang="en-US" sz="1600" dirty="0">
                <a:solidFill>
                  <a:schemeClr val="bg2">
                    <a:lumMod val="50000"/>
                  </a:schemeClr>
                </a:solidFill>
              </a:rPr>
              <a:t>因果分析 </a:t>
            </a:r>
            <a:r>
              <a:rPr lang="en-US" altLang="zh-TW" sz="1600" dirty="0">
                <a:solidFill>
                  <a:schemeClr val="bg2">
                    <a:lumMod val="50000"/>
                  </a:schemeClr>
                </a:solidFill>
              </a:rPr>
              <a:t>/ FRT</a:t>
            </a:r>
            <a:r>
              <a:rPr lang="zh-TW" altLang="en-US" sz="1600" dirty="0">
                <a:solidFill>
                  <a:schemeClr val="bg2">
                    <a:lumMod val="50000"/>
                  </a:schemeClr>
                </a:solidFill>
              </a:rPr>
              <a:t>改善方向 </a:t>
            </a:r>
            <a:r>
              <a:rPr lang="en-US" altLang="zh-TW" sz="1600" dirty="0">
                <a:solidFill>
                  <a:schemeClr val="bg2">
                    <a:lumMod val="50000"/>
                  </a:schemeClr>
                </a:solidFill>
              </a:rPr>
              <a:t>/ ToBe </a:t>
            </a:r>
            <a:r>
              <a:rPr lang="zh-TW" altLang="en-US" sz="1600" dirty="0">
                <a:solidFill>
                  <a:schemeClr val="bg2">
                    <a:lumMod val="50000"/>
                  </a:schemeClr>
                </a:solidFill>
              </a:rPr>
              <a:t>方案設計</a:t>
            </a:r>
          </a:p>
        </p:txBody>
      </p:sp>
    </p:spTree>
    <p:extLst>
      <p:ext uri="{BB962C8B-B14F-4D97-AF65-F5344CB8AC3E}">
        <p14:creationId xmlns:p14="http://schemas.microsoft.com/office/powerpoint/2010/main" val="2751970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xmlns="" id="{DEDD0D26-B459-AB03-F751-276C590C49E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5938" y="462423"/>
            <a:ext cx="3441968" cy="461665"/>
          </a:xfrm>
        </p:spPr>
        <p:txBody>
          <a:bodyPr/>
          <a:lstStyle/>
          <a:p>
            <a:r>
              <a:rPr lang="zh-TW" altLang="en-US" dirty="0"/>
              <a:t>內部概況</a:t>
            </a:r>
            <a:r>
              <a:rPr lang="en-US" altLang="zh-TW" dirty="0"/>
              <a:t>-</a:t>
            </a:r>
            <a:r>
              <a:rPr lang="zh-TW" altLang="en-US" dirty="0"/>
              <a:t>物料階次表</a:t>
            </a:r>
          </a:p>
        </p:txBody>
      </p:sp>
      <p:sp>
        <p:nvSpPr>
          <p:cNvPr id="3" name="Rectangle 26">
            <a:extLst>
              <a:ext uri="{FF2B5EF4-FFF2-40B4-BE49-F238E27FC236}">
                <a16:creationId xmlns:a16="http://schemas.microsoft.com/office/drawing/2014/main" xmlns="" id="{D9ABD1B7-2AE0-7721-A86A-B68215AE17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1842" y="-313660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xmlns="" id="{2EFE5136-C05C-7393-A26E-EF2574E64E6D}"/>
              </a:ext>
            </a:extLst>
          </p:cNvPr>
          <p:cNvGrpSpPr/>
          <p:nvPr/>
        </p:nvGrpSpPr>
        <p:grpSpPr>
          <a:xfrm>
            <a:off x="143436" y="1165418"/>
            <a:ext cx="11940988" cy="5534244"/>
            <a:chOff x="0" y="0"/>
            <a:chExt cx="6934200" cy="3028950"/>
          </a:xfrm>
        </p:grpSpPr>
        <p:grpSp>
          <p:nvGrpSpPr>
            <p:cNvPr id="5" name="群組 4">
              <a:extLst>
                <a:ext uri="{FF2B5EF4-FFF2-40B4-BE49-F238E27FC236}">
                  <a16:creationId xmlns:a16="http://schemas.microsoft.com/office/drawing/2014/main" xmlns="" id="{71C94816-770D-1F0B-8A40-81E9465597EC}"/>
                </a:ext>
              </a:extLst>
            </p:cNvPr>
            <p:cNvGrpSpPr/>
            <p:nvPr/>
          </p:nvGrpSpPr>
          <p:grpSpPr>
            <a:xfrm>
              <a:off x="0" y="0"/>
              <a:ext cx="5632450" cy="3028950"/>
              <a:chOff x="-273050" y="0"/>
              <a:chExt cx="5632450" cy="3028950"/>
            </a:xfrm>
            <a:solidFill>
              <a:schemeClr val="accent5">
                <a:lumMod val="20000"/>
                <a:lumOff val="80000"/>
              </a:schemeClr>
            </a:solidFill>
          </p:grpSpPr>
          <p:sp>
            <p:nvSpPr>
              <p:cNvPr id="10" name="矩形: 圓角 9">
                <a:extLst>
                  <a:ext uri="{FF2B5EF4-FFF2-40B4-BE49-F238E27FC236}">
                    <a16:creationId xmlns:a16="http://schemas.microsoft.com/office/drawing/2014/main" xmlns="" id="{282DF633-DF37-48FB-F3C0-B066AEB0C6B6}"/>
                  </a:ext>
                </a:extLst>
              </p:cNvPr>
              <p:cNvSpPr/>
              <p:nvPr/>
            </p:nvSpPr>
            <p:spPr>
              <a:xfrm>
                <a:off x="2368550" y="0"/>
                <a:ext cx="1320800" cy="412750"/>
              </a:xfrm>
              <a:prstGeom prst="round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zh-TW" b="1" kern="100">
                    <a:solidFill>
                      <a:srgbClr val="000000"/>
                    </a:solidFill>
                    <a:effectLst/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招手站牌成品</a:t>
                </a:r>
                <a:endParaRPr lang="zh-TW" kern="100"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1" name="直線接點 10">
                <a:extLst>
                  <a:ext uri="{FF2B5EF4-FFF2-40B4-BE49-F238E27FC236}">
                    <a16:creationId xmlns:a16="http://schemas.microsoft.com/office/drawing/2014/main" xmlns="" id="{417FE186-54ED-EF5E-A9FF-AF52092FC309}"/>
                  </a:ext>
                </a:extLst>
              </p:cNvPr>
              <p:cNvCxnSpPr/>
              <p:nvPr/>
            </p:nvCxnSpPr>
            <p:spPr>
              <a:xfrm>
                <a:off x="3028950" y="412750"/>
                <a:ext cx="0" cy="381000"/>
              </a:xfrm>
              <a:prstGeom prst="line">
                <a:avLst/>
              </a:prstGeom>
              <a:grpFill/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" name="直線接點 11">
                <a:extLst>
                  <a:ext uri="{FF2B5EF4-FFF2-40B4-BE49-F238E27FC236}">
                    <a16:creationId xmlns:a16="http://schemas.microsoft.com/office/drawing/2014/main" xmlns="" id="{B5F0DB55-2B35-857F-433B-F2ED0EC7238A}"/>
                  </a:ext>
                </a:extLst>
              </p:cNvPr>
              <p:cNvCxnSpPr/>
              <p:nvPr/>
            </p:nvCxnSpPr>
            <p:spPr>
              <a:xfrm>
                <a:off x="1422400" y="774700"/>
                <a:ext cx="3187700" cy="19050"/>
              </a:xfrm>
              <a:prstGeom prst="line">
                <a:avLst/>
              </a:prstGeom>
              <a:grpFill/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3" name="矩形: 圓角 12">
                <a:extLst>
                  <a:ext uri="{FF2B5EF4-FFF2-40B4-BE49-F238E27FC236}">
                    <a16:creationId xmlns:a16="http://schemas.microsoft.com/office/drawing/2014/main" xmlns="" id="{0706869F-33DA-B61B-143A-79389350C063}"/>
                  </a:ext>
                </a:extLst>
              </p:cNvPr>
              <p:cNvSpPr/>
              <p:nvPr/>
            </p:nvSpPr>
            <p:spPr>
              <a:xfrm>
                <a:off x="857250" y="971550"/>
                <a:ext cx="1149350" cy="412750"/>
              </a:xfrm>
              <a:prstGeom prst="roundRect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zh-TW" b="1" kern="100">
                    <a:solidFill>
                      <a:srgbClr val="000000"/>
                    </a:solidFill>
                    <a:effectLst/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主裝配</a:t>
                </a:r>
                <a:endParaRPr lang="zh-TW" kern="100"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" name="矩形: 圓角 13">
                <a:extLst>
                  <a:ext uri="{FF2B5EF4-FFF2-40B4-BE49-F238E27FC236}">
                    <a16:creationId xmlns:a16="http://schemas.microsoft.com/office/drawing/2014/main" xmlns="" id="{E86C6791-E341-3185-4816-DE3D6061C55C}"/>
                  </a:ext>
                </a:extLst>
              </p:cNvPr>
              <p:cNvSpPr/>
              <p:nvPr/>
            </p:nvSpPr>
            <p:spPr>
              <a:xfrm>
                <a:off x="4047302" y="984250"/>
                <a:ext cx="1149350" cy="412750"/>
              </a:xfrm>
              <a:prstGeom prst="roundRect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zh-TW" b="1" kern="100" dirty="0">
                    <a:solidFill>
                      <a:srgbClr val="000000"/>
                    </a:solidFill>
                    <a:effectLst/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現場組裝</a:t>
                </a:r>
                <a:endParaRPr lang="zh-TW" kern="100" dirty="0"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" name="矩形: 圓角 14">
                <a:extLst>
                  <a:ext uri="{FF2B5EF4-FFF2-40B4-BE49-F238E27FC236}">
                    <a16:creationId xmlns:a16="http://schemas.microsoft.com/office/drawing/2014/main" xmlns="" id="{4D7D6541-0F78-7DE7-6DA2-79CA1A0F7FF0}"/>
                  </a:ext>
                </a:extLst>
              </p:cNvPr>
              <p:cNvSpPr/>
              <p:nvPr/>
            </p:nvSpPr>
            <p:spPr>
              <a:xfrm>
                <a:off x="3867150" y="1746250"/>
                <a:ext cx="1492250" cy="412750"/>
              </a:xfrm>
              <a:prstGeom prst="roundRect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zh-TW" b="1" kern="100" dirty="0">
                    <a:solidFill>
                      <a:srgbClr val="000000"/>
                    </a:solidFill>
                    <a:effectLst/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加強固定鐵條</a:t>
                </a:r>
                <a:endParaRPr lang="zh-TW" kern="100" dirty="0"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" name="矩形: 圓角 15">
                <a:extLst>
                  <a:ext uri="{FF2B5EF4-FFF2-40B4-BE49-F238E27FC236}">
                    <a16:creationId xmlns:a16="http://schemas.microsoft.com/office/drawing/2014/main" xmlns="" id="{0F6F14DC-37EE-A313-0B24-F2098624B4F6}"/>
                  </a:ext>
                </a:extLst>
              </p:cNvPr>
              <p:cNvSpPr/>
              <p:nvPr/>
            </p:nvSpPr>
            <p:spPr>
              <a:xfrm>
                <a:off x="1727200" y="1765300"/>
                <a:ext cx="1149350" cy="412750"/>
              </a:xfrm>
              <a:prstGeom prst="roundRect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zh-TW" b="1" kern="100">
                    <a:solidFill>
                      <a:srgbClr val="000000"/>
                    </a:solidFill>
                    <a:effectLst/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鋁合金面板</a:t>
                </a:r>
                <a:endParaRPr lang="zh-TW" kern="100"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" name="矩形: 圓角 16">
                <a:extLst>
                  <a:ext uri="{FF2B5EF4-FFF2-40B4-BE49-F238E27FC236}">
                    <a16:creationId xmlns:a16="http://schemas.microsoft.com/office/drawing/2014/main" xmlns="" id="{C28C4757-DFC2-0337-5EF9-5B93C27F5EAC}"/>
                  </a:ext>
                </a:extLst>
              </p:cNvPr>
              <p:cNvSpPr/>
              <p:nvPr/>
            </p:nvSpPr>
            <p:spPr>
              <a:xfrm>
                <a:off x="0" y="1778000"/>
                <a:ext cx="1149350" cy="412750"/>
              </a:xfrm>
              <a:prstGeom prst="roundRect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zh-TW" b="1" kern="100" dirty="0">
                    <a:solidFill>
                      <a:srgbClr val="000000"/>
                    </a:solidFill>
                    <a:effectLst/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滾筒式路線</a:t>
                </a:r>
                <a:endParaRPr lang="zh-TW" kern="100" dirty="0"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" name="矩形: 圓角 17">
                <a:extLst>
                  <a:ext uri="{FF2B5EF4-FFF2-40B4-BE49-F238E27FC236}">
                    <a16:creationId xmlns:a16="http://schemas.microsoft.com/office/drawing/2014/main" xmlns="" id="{0A5E2EB6-D56A-1C51-CF24-9FA1714F41A2}"/>
                  </a:ext>
                </a:extLst>
              </p:cNvPr>
              <p:cNvSpPr/>
              <p:nvPr/>
            </p:nvSpPr>
            <p:spPr>
              <a:xfrm>
                <a:off x="1543050" y="2368550"/>
                <a:ext cx="1543050" cy="660400"/>
              </a:xfrm>
              <a:prstGeom prst="roundRect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zh-TW" b="1" kern="100">
                    <a:solidFill>
                      <a:srgbClr val="000000"/>
                    </a:solidFill>
                    <a:effectLst/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路線圖貼紙</a:t>
                </a:r>
                <a:endParaRPr lang="zh-TW" kern="100"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endParaRPr>
              </a:p>
              <a:p>
                <a:pPr algn="ctr"/>
                <a:r>
                  <a:rPr lang="zh-TW" b="1" kern="100">
                    <a:solidFill>
                      <a:srgbClr val="000000"/>
                    </a:solidFill>
                    <a:effectLst/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印刷、黏貼</a:t>
                </a:r>
                <a:endParaRPr lang="zh-TW" kern="100"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" name="矩形: 圓角 18">
                <a:extLst>
                  <a:ext uri="{FF2B5EF4-FFF2-40B4-BE49-F238E27FC236}">
                    <a16:creationId xmlns:a16="http://schemas.microsoft.com/office/drawing/2014/main" xmlns="" id="{DC1EFF8D-B2A6-46BB-FDCE-22F189C0F02F}"/>
                  </a:ext>
                </a:extLst>
              </p:cNvPr>
              <p:cNvSpPr/>
              <p:nvPr/>
            </p:nvSpPr>
            <p:spPr>
              <a:xfrm>
                <a:off x="-273050" y="2374900"/>
                <a:ext cx="1606550" cy="647700"/>
              </a:xfrm>
              <a:prstGeom prst="roundRect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zh-TW" b="1" kern="100">
                    <a:solidFill>
                      <a:srgbClr val="000000"/>
                    </a:solidFill>
                    <a:effectLst/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滾筒式路線圖</a:t>
                </a:r>
                <a:endParaRPr lang="zh-TW" kern="100"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endParaRPr>
              </a:p>
              <a:p>
                <a:pPr algn="ctr"/>
                <a:r>
                  <a:rPr lang="zh-TW" b="1" kern="100">
                    <a:solidFill>
                      <a:srgbClr val="000000"/>
                    </a:solidFill>
                    <a:effectLst/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印刷、組裝</a:t>
                </a:r>
                <a:endParaRPr lang="zh-TW" kern="100"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20" name="直線接點 19">
                <a:extLst>
                  <a:ext uri="{FF2B5EF4-FFF2-40B4-BE49-F238E27FC236}">
                    <a16:creationId xmlns:a16="http://schemas.microsoft.com/office/drawing/2014/main" xmlns="" id="{8F6BEFB1-207F-DF38-EEAB-40A6D89174F6}"/>
                  </a:ext>
                </a:extLst>
              </p:cNvPr>
              <p:cNvCxnSpPr/>
              <p:nvPr/>
            </p:nvCxnSpPr>
            <p:spPr>
              <a:xfrm>
                <a:off x="1428750" y="768350"/>
                <a:ext cx="0" cy="190500"/>
              </a:xfrm>
              <a:prstGeom prst="line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線接點 20">
                <a:extLst>
                  <a:ext uri="{FF2B5EF4-FFF2-40B4-BE49-F238E27FC236}">
                    <a16:creationId xmlns:a16="http://schemas.microsoft.com/office/drawing/2014/main" xmlns="" id="{DC2759B0-FA56-2503-A69C-62595F2224DF}"/>
                  </a:ext>
                </a:extLst>
              </p:cNvPr>
              <p:cNvCxnSpPr/>
              <p:nvPr/>
            </p:nvCxnSpPr>
            <p:spPr>
              <a:xfrm>
                <a:off x="4610100" y="787400"/>
                <a:ext cx="0" cy="190500"/>
              </a:xfrm>
              <a:prstGeom prst="line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線接點 21">
                <a:extLst>
                  <a:ext uri="{FF2B5EF4-FFF2-40B4-BE49-F238E27FC236}">
                    <a16:creationId xmlns:a16="http://schemas.microsoft.com/office/drawing/2014/main" xmlns="" id="{5B7D06AF-D285-9FB4-B7E5-CE83DE1A7DA7}"/>
                  </a:ext>
                </a:extLst>
              </p:cNvPr>
              <p:cNvCxnSpPr/>
              <p:nvPr/>
            </p:nvCxnSpPr>
            <p:spPr>
              <a:xfrm>
                <a:off x="1428750" y="1377950"/>
                <a:ext cx="0" cy="190500"/>
              </a:xfrm>
              <a:prstGeom prst="line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線接點 22">
                <a:extLst>
                  <a:ext uri="{FF2B5EF4-FFF2-40B4-BE49-F238E27FC236}">
                    <a16:creationId xmlns:a16="http://schemas.microsoft.com/office/drawing/2014/main" xmlns="" id="{D6E10C20-1200-F3A4-759B-4A931BEC2ECC}"/>
                  </a:ext>
                </a:extLst>
              </p:cNvPr>
              <p:cNvCxnSpPr/>
              <p:nvPr/>
            </p:nvCxnSpPr>
            <p:spPr>
              <a:xfrm flipV="1">
                <a:off x="565150" y="1574800"/>
                <a:ext cx="1746250" cy="6350"/>
              </a:xfrm>
              <a:prstGeom prst="line">
                <a:avLst/>
              </a:prstGeom>
              <a:grpFill/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直線接點 23">
                <a:extLst>
                  <a:ext uri="{FF2B5EF4-FFF2-40B4-BE49-F238E27FC236}">
                    <a16:creationId xmlns:a16="http://schemas.microsoft.com/office/drawing/2014/main" xmlns="" id="{083D6BBE-216A-955A-1EF9-23F58A53FC7F}"/>
                  </a:ext>
                </a:extLst>
              </p:cNvPr>
              <p:cNvCxnSpPr/>
              <p:nvPr/>
            </p:nvCxnSpPr>
            <p:spPr>
              <a:xfrm>
                <a:off x="565150" y="1574800"/>
                <a:ext cx="0" cy="190500"/>
              </a:xfrm>
              <a:prstGeom prst="line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線接點 24">
                <a:extLst>
                  <a:ext uri="{FF2B5EF4-FFF2-40B4-BE49-F238E27FC236}">
                    <a16:creationId xmlns:a16="http://schemas.microsoft.com/office/drawing/2014/main" xmlns="" id="{DAD7BC1D-49B0-3081-A400-614DE66B7DE2}"/>
                  </a:ext>
                </a:extLst>
              </p:cNvPr>
              <p:cNvCxnSpPr/>
              <p:nvPr/>
            </p:nvCxnSpPr>
            <p:spPr>
              <a:xfrm>
                <a:off x="2305050" y="1568450"/>
                <a:ext cx="0" cy="190500"/>
              </a:xfrm>
              <a:prstGeom prst="line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線接點 25">
                <a:extLst>
                  <a:ext uri="{FF2B5EF4-FFF2-40B4-BE49-F238E27FC236}">
                    <a16:creationId xmlns:a16="http://schemas.microsoft.com/office/drawing/2014/main" xmlns="" id="{E9606508-5FE2-21DE-5A36-649F06318E7B}"/>
                  </a:ext>
                </a:extLst>
              </p:cNvPr>
              <p:cNvCxnSpPr/>
              <p:nvPr/>
            </p:nvCxnSpPr>
            <p:spPr>
              <a:xfrm>
                <a:off x="4603750" y="1377950"/>
                <a:ext cx="0" cy="355600"/>
              </a:xfrm>
              <a:prstGeom prst="line">
                <a:avLst/>
              </a:prstGeom>
              <a:grpFill/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" name="直線接點 26">
                <a:extLst>
                  <a:ext uri="{FF2B5EF4-FFF2-40B4-BE49-F238E27FC236}">
                    <a16:creationId xmlns:a16="http://schemas.microsoft.com/office/drawing/2014/main" xmlns="" id="{E85B00C5-1D7C-214B-C7CA-E77101290B3C}"/>
                  </a:ext>
                </a:extLst>
              </p:cNvPr>
              <p:cNvCxnSpPr/>
              <p:nvPr/>
            </p:nvCxnSpPr>
            <p:spPr>
              <a:xfrm>
                <a:off x="565150" y="2178050"/>
                <a:ext cx="0" cy="190500"/>
              </a:xfrm>
              <a:prstGeom prst="line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線接點 27">
                <a:extLst>
                  <a:ext uri="{FF2B5EF4-FFF2-40B4-BE49-F238E27FC236}">
                    <a16:creationId xmlns:a16="http://schemas.microsoft.com/office/drawing/2014/main" xmlns="" id="{570A614D-2C98-9306-5ADD-D88EA5C949EE}"/>
                  </a:ext>
                </a:extLst>
              </p:cNvPr>
              <p:cNvCxnSpPr/>
              <p:nvPr/>
            </p:nvCxnSpPr>
            <p:spPr>
              <a:xfrm>
                <a:off x="2292350" y="2165350"/>
                <a:ext cx="0" cy="190500"/>
              </a:xfrm>
              <a:prstGeom prst="line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矩形: 圓角 5">
              <a:extLst>
                <a:ext uri="{FF2B5EF4-FFF2-40B4-BE49-F238E27FC236}">
                  <a16:creationId xmlns:a16="http://schemas.microsoft.com/office/drawing/2014/main" xmlns="" id="{0CE1E807-5352-8C3D-A1FB-D5A4402814E9}"/>
                </a:ext>
              </a:extLst>
            </p:cNvPr>
            <p:cNvSpPr/>
            <p:nvPr/>
          </p:nvSpPr>
          <p:spPr>
            <a:xfrm>
              <a:off x="5854700" y="6350"/>
              <a:ext cx="1047750" cy="41275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TW" b="1" kern="100">
                  <a:solidFill>
                    <a:srgbClr val="000000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rPr>
                <a:t>階次</a:t>
              </a:r>
              <a:r>
                <a:rPr lang="en-US" b="1" kern="100">
                  <a:solidFill>
                    <a:srgbClr val="000000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rPr>
                <a:t>0</a:t>
              </a:r>
              <a:endParaRPr lang="zh-TW" kern="10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</p:txBody>
        </p:sp>
        <p:sp>
          <p:nvSpPr>
            <p:cNvPr id="7" name="矩形: 圓角 6">
              <a:extLst>
                <a:ext uri="{FF2B5EF4-FFF2-40B4-BE49-F238E27FC236}">
                  <a16:creationId xmlns:a16="http://schemas.microsoft.com/office/drawing/2014/main" xmlns="" id="{7030030F-FC0C-D404-BF1D-61BC879674E8}"/>
                </a:ext>
              </a:extLst>
            </p:cNvPr>
            <p:cNvSpPr/>
            <p:nvPr/>
          </p:nvSpPr>
          <p:spPr>
            <a:xfrm>
              <a:off x="5880100" y="971550"/>
              <a:ext cx="1047750" cy="41275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TW" b="1" kern="100">
                  <a:solidFill>
                    <a:srgbClr val="000000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rPr>
                <a:t>階次</a:t>
              </a:r>
              <a:r>
                <a:rPr lang="en-US" b="1" kern="100">
                  <a:solidFill>
                    <a:srgbClr val="000000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rPr>
                <a:t>1</a:t>
              </a:r>
              <a:endParaRPr lang="zh-TW" kern="10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</p:txBody>
        </p:sp>
        <p:sp>
          <p:nvSpPr>
            <p:cNvPr id="8" name="矩形: 圓角 7">
              <a:extLst>
                <a:ext uri="{FF2B5EF4-FFF2-40B4-BE49-F238E27FC236}">
                  <a16:creationId xmlns:a16="http://schemas.microsoft.com/office/drawing/2014/main" xmlns="" id="{4272CCEE-8F1A-A611-5CAB-1B9633C3587C}"/>
                </a:ext>
              </a:extLst>
            </p:cNvPr>
            <p:cNvSpPr/>
            <p:nvPr/>
          </p:nvSpPr>
          <p:spPr>
            <a:xfrm>
              <a:off x="5867400" y="1746250"/>
              <a:ext cx="1047750" cy="41275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TW" b="1" kern="100">
                  <a:solidFill>
                    <a:srgbClr val="000000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rPr>
                <a:t>階次</a:t>
              </a:r>
              <a:r>
                <a:rPr lang="en-US" b="1" kern="100">
                  <a:solidFill>
                    <a:srgbClr val="000000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rPr>
                <a:t>2</a:t>
              </a:r>
              <a:endParaRPr lang="zh-TW" kern="10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</p:txBody>
        </p:sp>
        <p:sp>
          <p:nvSpPr>
            <p:cNvPr id="9" name="矩形: 圓角 8">
              <a:extLst>
                <a:ext uri="{FF2B5EF4-FFF2-40B4-BE49-F238E27FC236}">
                  <a16:creationId xmlns:a16="http://schemas.microsoft.com/office/drawing/2014/main" xmlns="" id="{AC5A0669-5353-9169-F0FD-4741C3636A85}"/>
                </a:ext>
              </a:extLst>
            </p:cNvPr>
            <p:cNvSpPr/>
            <p:nvPr/>
          </p:nvSpPr>
          <p:spPr>
            <a:xfrm>
              <a:off x="5886450" y="2470150"/>
              <a:ext cx="1047750" cy="41275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TW" b="1" kern="100">
                  <a:solidFill>
                    <a:srgbClr val="000000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rPr>
                <a:t>階次</a:t>
              </a:r>
              <a:r>
                <a:rPr lang="en-US" b="1" kern="100">
                  <a:solidFill>
                    <a:srgbClr val="000000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rPr>
                <a:t>3</a:t>
              </a:r>
              <a:endParaRPr lang="zh-TW" kern="10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</p:txBody>
        </p:sp>
      </p:grpSp>
      <p:sp>
        <p:nvSpPr>
          <p:cNvPr id="29" name="Rectangle 39">
            <a:extLst>
              <a:ext uri="{FF2B5EF4-FFF2-40B4-BE49-F238E27FC236}">
                <a16:creationId xmlns:a16="http://schemas.microsoft.com/office/drawing/2014/main" xmlns="" id="{4A04AB0B-0605-C025-8F55-31E537CEC1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16642" y="-267940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40890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xmlns="" id="{955F43AA-2DCD-C740-C386-3FC0B2FDEE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5938" y="462423"/>
            <a:ext cx="6032421" cy="461665"/>
          </a:xfrm>
        </p:spPr>
        <p:txBody>
          <a:bodyPr/>
          <a:lstStyle/>
          <a:p>
            <a:r>
              <a:rPr lang="zh-TW" altLang="en-US" dirty="0"/>
              <a:t>內部概況</a:t>
            </a:r>
            <a:r>
              <a:rPr lang="en-US" altLang="zh-TW" dirty="0"/>
              <a:t>-</a:t>
            </a:r>
            <a:r>
              <a:rPr lang="zh-TW" altLang="en-US" dirty="0"/>
              <a:t>產品製造操作程序圖 </a:t>
            </a:r>
            <a:r>
              <a:rPr lang="en-US" altLang="zh-TW" dirty="0"/>
              <a:t>(BOR)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xmlns="" id="{1CCCEFFA-66D9-8842-1C98-FB0EED2313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03" y="905240"/>
            <a:ext cx="6653227" cy="595276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xmlns="" id="{6AA725EA-72EB-50E3-EE45-3E5150B5C3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8282" y="627529"/>
            <a:ext cx="4643718" cy="6230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304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xmlns="" id="{154914DB-F128-0DFB-4EE4-58068D85A1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5938" y="462423"/>
            <a:ext cx="3788217" cy="461665"/>
          </a:xfrm>
        </p:spPr>
        <p:txBody>
          <a:bodyPr/>
          <a:lstStyle/>
          <a:p>
            <a:r>
              <a:rPr lang="zh-TW" altLang="en-US" dirty="0"/>
              <a:t>外部概況</a:t>
            </a:r>
            <a:r>
              <a:rPr lang="en-US" altLang="zh-TW" dirty="0"/>
              <a:t>-</a:t>
            </a:r>
            <a:r>
              <a:rPr lang="zh-TW" altLang="en-US" dirty="0"/>
              <a:t>供應商分析表</a:t>
            </a: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xmlns="" id="{AAD36064-6369-703D-28C3-538C16D236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5126633"/>
              </p:ext>
            </p:extLst>
          </p:nvPr>
        </p:nvGraphicFramePr>
        <p:xfrm>
          <a:off x="0" y="1098906"/>
          <a:ext cx="12129247" cy="610616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865771">
                  <a:extLst>
                    <a:ext uri="{9D8B030D-6E8A-4147-A177-3AD203B41FA5}">
                      <a16:colId xmlns:a16="http://schemas.microsoft.com/office/drawing/2014/main" xmlns="" val="3138625614"/>
                    </a:ext>
                  </a:extLst>
                </a:gridCol>
                <a:gridCol w="1751053">
                  <a:extLst>
                    <a:ext uri="{9D8B030D-6E8A-4147-A177-3AD203B41FA5}">
                      <a16:colId xmlns:a16="http://schemas.microsoft.com/office/drawing/2014/main" xmlns="" val="429001801"/>
                    </a:ext>
                  </a:extLst>
                </a:gridCol>
                <a:gridCol w="3453086">
                  <a:extLst>
                    <a:ext uri="{9D8B030D-6E8A-4147-A177-3AD203B41FA5}">
                      <a16:colId xmlns:a16="http://schemas.microsoft.com/office/drawing/2014/main" xmlns="" val="1034576329"/>
                    </a:ext>
                  </a:extLst>
                </a:gridCol>
                <a:gridCol w="1426254">
                  <a:extLst>
                    <a:ext uri="{9D8B030D-6E8A-4147-A177-3AD203B41FA5}">
                      <a16:colId xmlns:a16="http://schemas.microsoft.com/office/drawing/2014/main" xmlns="" val="1721674449"/>
                    </a:ext>
                  </a:extLst>
                </a:gridCol>
                <a:gridCol w="1316541">
                  <a:extLst>
                    <a:ext uri="{9D8B030D-6E8A-4147-A177-3AD203B41FA5}">
                      <a16:colId xmlns:a16="http://schemas.microsoft.com/office/drawing/2014/main" xmlns="" val="2280004316"/>
                    </a:ext>
                  </a:extLst>
                </a:gridCol>
                <a:gridCol w="1316542">
                  <a:extLst>
                    <a:ext uri="{9D8B030D-6E8A-4147-A177-3AD203B41FA5}">
                      <a16:colId xmlns:a16="http://schemas.microsoft.com/office/drawing/2014/main" xmlns="" val="2692562416"/>
                    </a:ext>
                  </a:extLst>
                </a:gridCol>
              </a:tblGrid>
              <a:tr h="318124">
                <a:tc gridSpan="6">
                  <a:txBody>
                    <a:bodyPr/>
                    <a:lstStyle/>
                    <a:p>
                      <a:pPr algn="ctr"/>
                      <a:r>
                        <a:rPr lang="zh-TW" sz="18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供應商分析表</a:t>
                      </a:r>
                      <a:endParaRPr lang="zh-TW" sz="18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513221730"/>
                  </a:ext>
                </a:extLst>
              </a:tr>
              <a:tr h="581993">
                <a:tc>
                  <a:txBody>
                    <a:bodyPr/>
                    <a:lstStyle/>
                    <a:p>
                      <a:pPr algn="ctr"/>
                      <a:r>
                        <a:rPr lang="zh-TW" sz="18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供應商</a:t>
                      </a:r>
                      <a:r>
                        <a:rPr lang="en-US" sz="18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</a:t>
                      </a:r>
                      <a:r>
                        <a:rPr lang="zh-TW" sz="18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項目</a:t>
                      </a:r>
                      <a:endParaRPr lang="zh-TW" altLang="en-US" sz="18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sz="1800" b="1" kern="100" dirty="0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物料名稱</a:t>
                      </a:r>
                      <a:endParaRPr lang="zh-TW" sz="1800" b="1" kern="100" dirty="0">
                        <a:solidFill>
                          <a:schemeClr val="bg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0F6FC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sz="1800" b="1" kern="100" dirty="0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出貨地理位置</a:t>
                      </a:r>
                      <a:endParaRPr lang="zh-TW" sz="1800" b="1" kern="100" dirty="0">
                        <a:solidFill>
                          <a:schemeClr val="bg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0F6FC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sz="1800" b="1" kern="100" dirty="0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前置時間</a:t>
                      </a:r>
                      <a:r>
                        <a:rPr lang="en-US" sz="1800" b="1" kern="100" dirty="0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 </a:t>
                      </a:r>
                      <a:endParaRPr lang="zh-TW" sz="1800" b="1" kern="100" dirty="0">
                        <a:solidFill>
                          <a:schemeClr val="bg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0F6FC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sz="1800" b="1" kern="100" dirty="0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運輸模式</a:t>
                      </a:r>
                    </a:p>
                  </a:txBody>
                  <a:tcPr marL="68580" marR="68580" marT="0" marB="0" anchor="ctr">
                    <a:solidFill>
                      <a:srgbClr val="0F6FC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sz="1800" b="1" kern="100" dirty="0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運輸時間</a:t>
                      </a:r>
                      <a:endParaRPr lang="zh-TW" sz="1800" b="1" kern="100" dirty="0">
                        <a:solidFill>
                          <a:schemeClr val="bg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0F6FC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784274276"/>
                  </a:ext>
                </a:extLst>
              </a:tr>
              <a:tr h="1041209">
                <a:tc>
                  <a:txBody>
                    <a:bodyPr/>
                    <a:lstStyle/>
                    <a:p>
                      <a:pPr algn="ctr"/>
                      <a:r>
                        <a:rPr lang="zh-TW" sz="18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三傑壓克力</a:t>
                      </a:r>
                      <a:endParaRPr lang="en-US" altLang="zh-TW" sz="18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algn="ctr"/>
                      <a:r>
                        <a:rPr lang="zh-TW" sz="18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實業有限公司</a:t>
                      </a:r>
                      <a:endParaRPr lang="zh-TW" sz="18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sz="18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路線滾筒</a:t>
                      </a:r>
                    </a:p>
                    <a:p>
                      <a:pPr algn="ctr"/>
                      <a:r>
                        <a:rPr lang="en-US" sz="18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sz="18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透明</a:t>
                      </a:r>
                      <a:r>
                        <a:rPr lang="en-US" sz="18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PC</a:t>
                      </a:r>
                      <a:r>
                        <a:rPr lang="zh-TW" sz="18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圓管</a:t>
                      </a:r>
                      <a:r>
                        <a:rPr lang="en-US" sz="18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endParaRPr lang="zh-TW" sz="18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sz="18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臺北市南港區南港路</a:t>
                      </a:r>
                      <a:r>
                        <a:rPr lang="en-US" sz="18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</a:t>
                      </a:r>
                      <a:r>
                        <a:rPr lang="zh-TW" sz="18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段</a:t>
                      </a:r>
                      <a:r>
                        <a:rPr lang="en-US" sz="18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130</a:t>
                      </a:r>
                      <a:r>
                        <a:rPr lang="zh-TW" sz="18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巷</a:t>
                      </a:r>
                      <a:r>
                        <a:rPr lang="en-US" sz="18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</a:t>
                      </a:r>
                      <a:r>
                        <a:rPr lang="zh-TW" sz="18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弄</a:t>
                      </a:r>
                      <a:r>
                        <a:rPr lang="en-US" sz="18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19</a:t>
                      </a:r>
                      <a:r>
                        <a:rPr lang="zh-TW" sz="18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號</a:t>
                      </a:r>
                      <a:r>
                        <a:rPr lang="en-US" sz="18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  <a:r>
                        <a:rPr lang="zh-TW" sz="18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樓</a:t>
                      </a:r>
                      <a:endParaRPr lang="zh-TW" sz="18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60</a:t>
                      </a:r>
                      <a:r>
                        <a:rPr lang="zh-TW" sz="18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天</a:t>
                      </a:r>
                      <a:endParaRPr lang="zh-TW" sz="18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陸</a:t>
                      </a:r>
                      <a:r>
                        <a:rPr lang="zh-TW" sz="18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運</a:t>
                      </a:r>
                      <a:endParaRPr lang="zh-TW" sz="18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  <a:r>
                        <a:rPr lang="zh-TW" sz="18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小時</a:t>
                      </a:r>
                      <a:endParaRPr lang="zh-TW" sz="18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2212490442"/>
                  </a:ext>
                </a:extLst>
              </a:tr>
              <a:tr h="1041209">
                <a:tc>
                  <a:txBody>
                    <a:bodyPr/>
                    <a:lstStyle/>
                    <a:p>
                      <a:pPr algn="ctr"/>
                      <a:r>
                        <a:rPr lang="zh-TW" sz="18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國喬興業有限公司</a:t>
                      </a:r>
                      <a:endParaRPr lang="zh-TW" sz="18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sz="18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不銹鋼桿</a:t>
                      </a:r>
                      <a:endParaRPr lang="zh-TW" sz="18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sz="18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桃園市蘆竹區長興里南崁路二段</a:t>
                      </a:r>
                      <a:r>
                        <a:rPr lang="en-US" sz="18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228</a:t>
                      </a:r>
                      <a:r>
                        <a:rPr lang="zh-TW" sz="18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巷</a:t>
                      </a:r>
                      <a:r>
                        <a:rPr lang="en-US" sz="18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273</a:t>
                      </a:r>
                      <a:r>
                        <a:rPr lang="zh-TW" sz="18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弄</a:t>
                      </a:r>
                      <a:r>
                        <a:rPr lang="en-US" sz="18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68</a:t>
                      </a:r>
                      <a:r>
                        <a:rPr lang="zh-TW" sz="18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號</a:t>
                      </a:r>
                      <a:endParaRPr lang="zh-TW" sz="18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45</a:t>
                      </a:r>
                      <a:r>
                        <a:rPr lang="zh-TW" sz="18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天</a:t>
                      </a:r>
                      <a:endParaRPr lang="zh-TW" sz="18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陸</a:t>
                      </a:r>
                      <a:r>
                        <a:rPr lang="zh-TW" sz="18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運</a:t>
                      </a:r>
                      <a:endParaRPr lang="zh-TW" sz="18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</a:t>
                      </a:r>
                      <a:r>
                        <a:rPr lang="zh-TW" sz="18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小時</a:t>
                      </a:r>
                      <a:endParaRPr lang="zh-TW" sz="18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2709648975"/>
                  </a:ext>
                </a:extLst>
              </a:tr>
              <a:tr h="1041209">
                <a:tc>
                  <a:txBody>
                    <a:bodyPr/>
                    <a:lstStyle/>
                    <a:p>
                      <a:pPr algn="ctr"/>
                      <a:r>
                        <a:rPr lang="zh-TW" sz="18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國喬興業有限公司</a:t>
                      </a:r>
                      <a:endParaRPr lang="zh-TW" sz="18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sz="18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鋁合金面板</a:t>
                      </a:r>
                      <a:endParaRPr lang="zh-TW" sz="18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sz="18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桃園市蘆竹區長興里南崁路二段</a:t>
                      </a:r>
                      <a:r>
                        <a:rPr lang="en-US" sz="18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228</a:t>
                      </a:r>
                      <a:r>
                        <a:rPr lang="zh-TW" sz="18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巷</a:t>
                      </a:r>
                      <a:r>
                        <a:rPr lang="en-US" sz="18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273</a:t>
                      </a:r>
                      <a:r>
                        <a:rPr lang="zh-TW" sz="18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弄</a:t>
                      </a:r>
                      <a:r>
                        <a:rPr lang="en-US" sz="18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68</a:t>
                      </a:r>
                      <a:r>
                        <a:rPr lang="zh-TW" sz="18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號</a:t>
                      </a:r>
                      <a:endParaRPr lang="zh-TW" sz="18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45</a:t>
                      </a:r>
                      <a:r>
                        <a:rPr lang="zh-TW" sz="18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天</a:t>
                      </a:r>
                      <a:endParaRPr lang="zh-TW" sz="18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陸</a:t>
                      </a:r>
                      <a:r>
                        <a:rPr lang="zh-TW" sz="18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運</a:t>
                      </a:r>
                      <a:endParaRPr lang="zh-TW" sz="18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</a:t>
                      </a:r>
                      <a:r>
                        <a:rPr lang="zh-TW" sz="18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小時</a:t>
                      </a:r>
                      <a:endParaRPr lang="zh-TW" sz="18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99938591"/>
                  </a:ext>
                </a:extLst>
              </a:tr>
              <a:tr h="1041209">
                <a:tc>
                  <a:txBody>
                    <a:bodyPr/>
                    <a:lstStyle/>
                    <a:p>
                      <a:pPr algn="ctr"/>
                      <a:r>
                        <a:rPr lang="zh-TW" sz="18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鴻霖螺絲五金</a:t>
                      </a:r>
                      <a:endParaRPr lang="en-US" altLang="zh-TW" sz="18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algn="ctr"/>
                      <a:r>
                        <a:rPr lang="zh-TW" sz="18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有限公司</a:t>
                      </a:r>
                      <a:endParaRPr lang="zh-TW" sz="18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sz="18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螺絲、夾具、加強固定鐵條</a:t>
                      </a:r>
                      <a:endParaRPr lang="zh-TW" sz="18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sz="18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臺北市南港區玉成街</a:t>
                      </a:r>
                      <a:r>
                        <a:rPr lang="en-US" sz="18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72</a:t>
                      </a:r>
                      <a:r>
                        <a:rPr lang="zh-TW" sz="18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號</a:t>
                      </a:r>
                      <a:endParaRPr lang="zh-TW" sz="18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14</a:t>
                      </a:r>
                      <a:r>
                        <a:rPr lang="zh-TW" sz="18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天</a:t>
                      </a:r>
                      <a:endParaRPr lang="zh-TW" sz="18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陸</a:t>
                      </a:r>
                      <a:r>
                        <a:rPr lang="zh-TW" sz="18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運</a:t>
                      </a:r>
                      <a:endParaRPr lang="zh-TW" sz="18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  <a:r>
                        <a:rPr lang="zh-TW" sz="18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小時</a:t>
                      </a:r>
                      <a:endParaRPr lang="zh-TW" sz="18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928360292"/>
                  </a:ext>
                </a:extLst>
              </a:tr>
              <a:tr h="1041209">
                <a:tc>
                  <a:txBody>
                    <a:bodyPr/>
                    <a:lstStyle/>
                    <a:p>
                      <a:pPr algn="ctr"/>
                      <a:r>
                        <a:rPr lang="zh-TW" sz="18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爵士影像事業</a:t>
                      </a:r>
                      <a:endParaRPr lang="en-US" altLang="zh-TW" sz="18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algn="ctr"/>
                      <a:r>
                        <a:rPr lang="zh-TW" sz="18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有限公司</a:t>
                      </a:r>
                      <a:endParaRPr lang="zh-TW" sz="18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sz="18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路線印刷貼紙</a:t>
                      </a:r>
                      <a:endParaRPr lang="zh-TW" sz="18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sz="18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臺北市松山區八德路</a:t>
                      </a:r>
                      <a:r>
                        <a:rPr lang="en-US" sz="18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  <a:r>
                        <a:rPr lang="zh-TW" sz="18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段</a:t>
                      </a:r>
                      <a:r>
                        <a:rPr lang="en-US" sz="18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431</a:t>
                      </a:r>
                      <a:r>
                        <a:rPr lang="zh-TW" altLang="en-US" sz="18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號</a:t>
                      </a:r>
                      <a:endParaRPr lang="zh-TW" sz="18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</a:t>
                      </a:r>
                      <a:r>
                        <a:rPr lang="zh-TW" sz="18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天</a:t>
                      </a:r>
                      <a:endParaRPr lang="zh-TW" sz="18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陸</a:t>
                      </a:r>
                      <a:r>
                        <a:rPr lang="zh-TW" sz="18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運</a:t>
                      </a:r>
                      <a:endParaRPr lang="zh-TW" sz="18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  <a:r>
                        <a:rPr lang="zh-TW" sz="18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小時</a:t>
                      </a:r>
                      <a:endParaRPr lang="zh-TW" sz="18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38235653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75320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xmlns="" id="{B8204549-DF83-AE6C-E91C-DA7446C4337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5938" y="462423"/>
            <a:ext cx="4134465" cy="461665"/>
          </a:xfrm>
        </p:spPr>
        <p:txBody>
          <a:bodyPr/>
          <a:lstStyle/>
          <a:p>
            <a:r>
              <a:rPr lang="zh-TW" altLang="en-US" dirty="0"/>
              <a:t>外部概況</a:t>
            </a:r>
            <a:r>
              <a:rPr lang="en-US" altLang="zh-TW" dirty="0"/>
              <a:t>-</a:t>
            </a:r>
            <a:r>
              <a:rPr lang="zh-TW" altLang="en-US" dirty="0"/>
              <a:t>客戶市場分析表</a:t>
            </a: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xmlns="" id="{0C5ACB01-C425-ECE4-FFCD-122141D1F9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1082856"/>
              </p:ext>
            </p:extLst>
          </p:nvPr>
        </p:nvGraphicFramePr>
        <p:xfrm>
          <a:off x="0" y="1083633"/>
          <a:ext cx="12102353" cy="658368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878371">
                  <a:extLst>
                    <a:ext uri="{9D8B030D-6E8A-4147-A177-3AD203B41FA5}">
                      <a16:colId xmlns:a16="http://schemas.microsoft.com/office/drawing/2014/main" xmlns="" val="1181525479"/>
                    </a:ext>
                  </a:extLst>
                </a:gridCol>
                <a:gridCol w="1337540">
                  <a:extLst>
                    <a:ext uri="{9D8B030D-6E8A-4147-A177-3AD203B41FA5}">
                      <a16:colId xmlns:a16="http://schemas.microsoft.com/office/drawing/2014/main" xmlns="" val="1545799140"/>
                    </a:ext>
                  </a:extLst>
                </a:gridCol>
                <a:gridCol w="2014227">
                  <a:extLst>
                    <a:ext uri="{9D8B030D-6E8A-4147-A177-3AD203B41FA5}">
                      <a16:colId xmlns:a16="http://schemas.microsoft.com/office/drawing/2014/main" xmlns="" val="1713439381"/>
                    </a:ext>
                  </a:extLst>
                </a:gridCol>
                <a:gridCol w="2382545">
                  <a:extLst>
                    <a:ext uri="{9D8B030D-6E8A-4147-A177-3AD203B41FA5}">
                      <a16:colId xmlns:a16="http://schemas.microsoft.com/office/drawing/2014/main" xmlns="" val="3490131202"/>
                    </a:ext>
                  </a:extLst>
                </a:gridCol>
                <a:gridCol w="2175366">
                  <a:extLst>
                    <a:ext uri="{9D8B030D-6E8A-4147-A177-3AD203B41FA5}">
                      <a16:colId xmlns:a16="http://schemas.microsoft.com/office/drawing/2014/main" xmlns="" val="687441779"/>
                    </a:ext>
                  </a:extLst>
                </a:gridCol>
                <a:gridCol w="1197846">
                  <a:extLst>
                    <a:ext uri="{9D8B030D-6E8A-4147-A177-3AD203B41FA5}">
                      <a16:colId xmlns:a16="http://schemas.microsoft.com/office/drawing/2014/main" xmlns="" val="378993246"/>
                    </a:ext>
                  </a:extLst>
                </a:gridCol>
                <a:gridCol w="1116458">
                  <a:extLst>
                    <a:ext uri="{9D8B030D-6E8A-4147-A177-3AD203B41FA5}">
                      <a16:colId xmlns:a16="http://schemas.microsoft.com/office/drawing/2014/main" xmlns="" val="3155892718"/>
                    </a:ext>
                  </a:extLst>
                </a:gridCol>
              </a:tblGrid>
              <a:tr h="202623">
                <a:tc rowSpan="2">
                  <a:txBody>
                    <a:bodyPr/>
                    <a:lstStyle/>
                    <a:p>
                      <a:pPr marL="304800" algn="ctr">
                        <a:lnSpc>
                          <a:spcPct val="150000"/>
                        </a:lnSpc>
                      </a:pPr>
                      <a:r>
                        <a:rPr lang="zh-TW" sz="16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客戶</a:t>
                      </a:r>
                      <a:endParaRPr lang="zh-TW" sz="16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56678" marR="56678" marT="0" marB="0"/>
                </a:tc>
                <a:tc rowSpan="2">
                  <a:txBody>
                    <a:bodyPr/>
                    <a:lstStyle/>
                    <a:p>
                      <a:pPr marL="304800" algn="ctr">
                        <a:lnSpc>
                          <a:spcPct val="150000"/>
                        </a:lnSpc>
                      </a:pPr>
                      <a:r>
                        <a:rPr lang="zh-TW" sz="16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市場佔比</a:t>
                      </a:r>
                      <a:endParaRPr lang="zh-TW" sz="16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56678" marR="56678" marT="0" marB="0"/>
                </a:tc>
                <a:tc rowSpan="2">
                  <a:txBody>
                    <a:bodyPr/>
                    <a:lstStyle/>
                    <a:p>
                      <a:pPr marL="304800" algn="ctr">
                        <a:lnSpc>
                          <a:spcPct val="150000"/>
                        </a:lnSpc>
                      </a:pPr>
                      <a:r>
                        <a:rPr lang="zh-TW" sz="16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製造廠</a:t>
                      </a:r>
                    </a:p>
                    <a:p>
                      <a:pPr marL="304800" algn="ctr">
                        <a:lnSpc>
                          <a:spcPct val="150000"/>
                        </a:lnSpc>
                      </a:pPr>
                      <a:r>
                        <a:rPr lang="zh-TW" sz="16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地理位置</a:t>
                      </a:r>
                      <a:endParaRPr lang="zh-TW" sz="16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56678" marR="56678" marT="0" marB="0"/>
                </a:tc>
                <a:tc gridSpan="2">
                  <a:txBody>
                    <a:bodyPr/>
                    <a:lstStyle/>
                    <a:p>
                      <a:pPr marL="304800" algn="ctr">
                        <a:lnSpc>
                          <a:spcPct val="150000"/>
                        </a:lnSpc>
                      </a:pPr>
                      <a:r>
                        <a:rPr lang="zh-TW" sz="16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前置時間</a:t>
                      </a:r>
                      <a:endParaRPr lang="zh-TW" sz="16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56678" marR="56678" marT="0" marB="0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304800" algn="ctr">
                        <a:lnSpc>
                          <a:spcPct val="150000"/>
                        </a:lnSpc>
                      </a:pPr>
                      <a:r>
                        <a:rPr lang="zh-TW" sz="16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運輸</a:t>
                      </a:r>
                      <a:endParaRPr lang="en-US" altLang="zh-TW" sz="16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304800" algn="ctr">
                        <a:lnSpc>
                          <a:spcPct val="150000"/>
                        </a:lnSpc>
                      </a:pPr>
                      <a:r>
                        <a:rPr lang="zh-TW" sz="16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模式</a:t>
                      </a:r>
                      <a:endParaRPr lang="zh-TW" sz="16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56678" marR="56678" marT="0" marB="0"/>
                </a:tc>
                <a:tc rowSpan="2">
                  <a:txBody>
                    <a:bodyPr/>
                    <a:lstStyle/>
                    <a:p>
                      <a:pPr marL="304800" algn="ctr">
                        <a:lnSpc>
                          <a:spcPct val="150000"/>
                        </a:lnSpc>
                      </a:pPr>
                      <a:r>
                        <a:rPr lang="zh-TW" sz="16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運輸</a:t>
                      </a:r>
                      <a:endParaRPr lang="en-US" altLang="zh-TW" sz="16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304800" algn="ctr">
                        <a:lnSpc>
                          <a:spcPct val="150000"/>
                        </a:lnSpc>
                      </a:pPr>
                      <a:r>
                        <a:rPr lang="zh-TW" sz="16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時間</a:t>
                      </a:r>
                      <a:endParaRPr lang="zh-TW" sz="16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56678" marR="56678" marT="0" marB="0"/>
                </a:tc>
                <a:extLst>
                  <a:ext uri="{0D108BD9-81ED-4DB2-BD59-A6C34878D82A}">
                    <a16:rowId xmlns:a16="http://schemas.microsoft.com/office/drawing/2014/main" xmlns="" val="351848395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04800" algn="ctr">
                        <a:lnSpc>
                          <a:spcPct val="150000"/>
                        </a:lnSpc>
                      </a:pPr>
                      <a:r>
                        <a:rPr lang="zh-TW" sz="16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固定需求</a:t>
                      </a:r>
                    </a:p>
                    <a:p>
                      <a:pPr marL="304800" algn="ctr">
                        <a:lnSpc>
                          <a:spcPct val="150000"/>
                        </a:lnSpc>
                      </a:pPr>
                      <a:r>
                        <a:rPr lang="zh-TW" sz="16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（日常清潔與維護）</a:t>
                      </a:r>
                      <a:endParaRPr lang="zh-TW" sz="16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56678" marR="56678" marT="0" marB="0"/>
                </a:tc>
                <a:tc>
                  <a:txBody>
                    <a:bodyPr/>
                    <a:lstStyle/>
                    <a:p>
                      <a:pPr marL="304800" algn="ctr">
                        <a:lnSpc>
                          <a:spcPct val="150000"/>
                        </a:lnSpc>
                      </a:pPr>
                      <a:r>
                        <a:rPr lang="zh-TW" sz="16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非固定需求</a:t>
                      </a:r>
                    </a:p>
                    <a:p>
                      <a:pPr marL="304800" algn="ctr">
                        <a:lnSpc>
                          <a:spcPct val="150000"/>
                        </a:lnSpc>
                      </a:pPr>
                      <a:r>
                        <a:rPr lang="zh-TW" sz="16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（新設、遷移）</a:t>
                      </a:r>
                      <a:endParaRPr lang="zh-TW" sz="16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56678" marR="56678" marT="0" marB="0"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894909419"/>
                  </a:ext>
                </a:extLst>
              </a:tr>
              <a:tr h="202623">
                <a:tc>
                  <a:txBody>
                    <a:bodyPr/>
                    <a:lstStyle/>
                    <a:p>
                      <a:pPr marL="30480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zh-TW" sz="16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台北客運</a:t>
                      </a:r>
                      <a:endParaRPr lang="zh-TW" altLang="zh-TW" sz="16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56678" marR="56678" marT="0" marB="0"/>
                </a:tc>
                <a:tc>
                  <a:txBody>
                    <a:bodyPr/>
                    <a:lstStyle/>
                    <a:p>
                      <a:pPr marL="304800" algn="ctr">
                        <a:lnSpc>
                          <a:spcPct val="150000"/>
                        </a:lnSpc>
                      </a:pPr>
                      <a:r>
                        <a:rPr lang="en-US" sz="16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25%</a:t>
                      </a:r>
                      <a:endParaRPr lang="zh-TW" sz="16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56678" marR="56678" marT="0" marB="0" anchor="b"/>
                </a:tc>
                <a:tc rowSpan="15">
                  <a:txBody>
                    <a:bodyPr/>
                    <a:lstStyle/>
                    <a:p>
                      <a:pPr marL="304800" algn="ctr">
                        <a:lnSpc>
                          <a:spcPct val="150000"/>
                        </a:lnSpc>
                      </a:pPr>
                      <a:r>
                        <a:rPr lang="zh-TW" sz="16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臺北市信義區</a:t>
                      </a:r>
                      <a:endParaRPr lang="zh-TW" sz="16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56678" marR="56678" marT="0" marB="0" anchor="ctr"/>
                </a:tc>
                <a:tc rowSpan="15">
                  <a:txBody>
                    <a:bodyPr/>
                    <a:lstStyle/>
                    <a:p>
                      <a:pPr marL="304800" algn="ctr">
                        <a:lnSpc>
                          <a:spcPct val="150000"/>
                        </a:lnSpc>
                      </a:pPr>
                      <a:r>
                        <a:rPr lang="en-US" altLang="zh-TW" sz="16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zh-TW" altLang="en-US" sz="16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天</a:t>
                      </a:r>
                      <a:endParaRPr lang="zh-TW" sz="16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56678" marR="56678" marT="0" marB="0" anchor="ctr"/>
                </a:tc>
                <a:tc rowSpan="15">
                  <a:txBody>
                    <a:bodyPr/>
                    <a:lstStyle/>
                    <a:p>
                      <a:pPr marL="304800" algn="ctr">
                        <a:lnSpc>
                          <a:spcPct val="150000"/>
                        </a:lnSpc>
                      </a:pPr>
                      <a:r>
                        <a:rPr lang="en-US" sz="16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14</a:t>
                      </a:r>
                      <a:r>
                        <a:rPr lang="zh-TW" altLang="en-US" sz="16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天</a:t>
                      </a:r>
                      <a:r>
                        <a:rPr lang="en-US" sz="16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 </a:t>
                      </a:r>
                      <a:endParaRPr lang="zh-TW" sz="16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56678" marR="56678" marT="0" marB="0" anchor="ctr"/>
                </a:tc>
                <a:tc rowSpan="15">
                  <a:txBody>
                    <a:bodyPr/>
                    <a:lstStyle/>
                    <a:p>
                      <a:pPr marL="304800" algn="ctr">
                        <a:lnSpc>
                          <a:spcPct val="150000"/>
                        </a:lnSpc>
                      </a:pPr>
                      <a:r>
                        <a:rPr lang="zh-TW" sz="16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陸運</a:t>
                      </a:r>
                      <a:endParaRPr lang="zh-TW" sz="16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56678" marR="56678" marT="0" marB="0" anchor="ctr"/>
                </a:tc>
                <a:tc rowSpan="15">
                  <a:txBody>
                    <a:bodyPr/>
                    <a:lstStyle/>
                    <a:p>
                      <a:pPr marL="304800" algn="ctr">
                        <a:lnSpc>
                          <a:spcPct val="150000"/>
                        </a:lnSpc>
                      </a:pPr>
                      <a:r>
                        <a:rPr lang="en-US" sz="16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  <a:r>
                        <a:rPr lang="zh-TW" sz="16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天</a:t>
                      </a:r>
                      <a:endParaRPr lang="zh-TW" sz="16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56678" marR="56678" marT="0" marB="0" anchor="ctr"/>
                </a:tc>
                <a:extLst>
                  <a:ext uri="{0D108BD9-81ED-4DB2-BD59-A6C34878D82A}">
                    <a16:rowId xmlns:a16="http://schemas.microsoft.com/office/drawing/2014/main" xmlns="" val="940121785"/>
                  </a:ext>
                </a:extLst>
              </a:tr>
              <a:tr h="202623">
                <a:tc>
                  <a:txBody>
                    <a:bodyPr/>
                    <a:lstStyle/>
                    <a:p>
                      <a:pPr marL="304800" algn="ctr">
                        <a:lnSpc>
                          <a:spcPct val="150000"/>
                        </a:lnSpc>
                      </a:pPr>
                      <a:r>
                        <a:rPr lang="zh-TW" altLang="zh-TW" sz="16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三重客運</a:t>
                      </a:r>
                      <a:endParaRPr lang="zh-TW" sz="16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56678" marR="56678" marT="0" marB="0"/>
                </a:tc>
                <a:tc>
                  <a:txBody>
                    <a:bodyPr/>
                    <a:lstStyle/>
                    <a:p>
                      <a:pPr marL="304800" algn="ctr">
                        <a:lnSpc>
                          <a:spcPct val="150000"/>
                        </a:lnSpc>
                      </a:pPr>
                      <a:r>
                        <a:rPr lang="en-US" sz="16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21%</a:t>
                      </a:r>
                      <a:endParaRPr lang="zh-TW" sz="16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56678" marR="56678" marT="0" marB="0" anchor="b"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780362774"/>
                  </a:ext>
                </a:extLst>
              </a:tr>
              <a:tr h="202623">
                <a:tc>
                  <a:txBody>
                    <a:bodyPr/>
                    <a:lstStyle/>
                    <a:p>
                      <a:pPr marL="304800" algn="ctr">
                        <a:lnSpc>
                          <a:spcPct val="150000"/>
                        </a:lnSpc>
                      </a:pPr>
                      <a:r>
                        <a:rPr lang="zh-TW" sz="16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指南客運</a:t>
                      </a:r>
                      <a:endParaRPr lang="zh-TW" sz="16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56678" marR="56678" marT="0" marB="0"/>
                </a:tc>
                <a:tc>
                  <a:txBody>
                    <a:bodyPr/>
                    <a:lstStyle/>
                    <a:p>
                      <a:pPr marL="304800" algn="ctr">
                        <a:lnSpc>
                          <a:spcPct val="150000"/>
                        </a:lnSpc>
                      </a:pPr>
                      <a:r>
                        <a:rPr lang="en-US" sz="16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12%</a:t>
                      </a:r>
                      <a:endParaRPr lang="zh-TW" sz="16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56678" marR="56678" marT="0" marB="0" anchor="b"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717180586"/>
                  </a:ext>
                </a:extLst>
              </a:tr>
              <a:tr h="202623">
                <a:tc>
                  <a:txBody>
                    <a:bodyPr/>
                    <a:lstStyle/>
                    <a:p>
                      <a:pPr marL="304800" algn="ctr">
                        <a:lnSpc>
                          <a:spcPct val="150000"/>
                        </a:lnSpc>
                      </a:pPr>
                      <a:r>
                        <a:rPr lang="zh-TW" altLang="zh-TW" sz="16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新店</a:t>
                      </a:r>
                      <a:r>
                        <a:rPr lang="zh-TW" sz="16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客運</a:t>
                      </a:r>
                      <a:endParaRPr lang="zh-TW" sz="16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56678" marR="56678" marT="0" marB="0"/>
                </a:tc>
                <a:tc>
                  <a:txBody>
                    <a:bodyPr/>
                    <a:lstStyle/>
                    <a:p>
                      <a:pPr marL="304800" algn="ctr">
                        <a:lnSpc>
                          <a:spcPct val="150000"/>
                        </a:lnSpc>
                      </a:pPr>
                      <a:r>
                        <a:rPr lang="en-US" sz="16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7%</a:t>
                      </a:r>
                      <a:endParaRPr lang="zh-TW" sz="16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56678" marR="56678" marT="0" marB="0" anchor="b"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713243792"/>
                  </a:ext>
                </a:extLst>
              </a:tr>
              <a:tr h="218838">
                <a:tc>
                  <a:txBody>
                    <a:bodyPr/>
                    <a:lstStyle/>
                    <a:p>
                      <a:pPr marL="304800" algn="ctr">
                        <a:lnSpc>
                          <a:spcPct val="150000"/>
                        </a:lnSpc>
                      </a:pPr>
                      <a:r>
                        <a:rPr lang="zh-TW" altLang="zh-TW" sz="16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淡水</a:t>
                      </a:r>
                      <a:r>
                        <a:rPr lang="zh-TW" sz="16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客運</a:t>
                      </a:r>
                      <a:endParaRPr lang="zh-TW" sz="16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56678" marR="56678" marT="0" marB="0"/>
                </a:tc>
                <a:tc>
                  <a:txBody>
                    <a:bodyPr/>
                    <a:lstStyle/>
                    <a:p>
                      <a:pPr marL="304800" algn="ctr">
                        <a:lnSpc>
                          <a:spcPct val="150000"/>
                        </a:lnSpc>
                      </a:pPr>
                      <a:r>
                        <a:rPr lang="en-US" sz="16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7%</a:t>
                      </a:r>
                      <a:endParaRPr lang="zh-TW" sz="16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56678" marR="56678" marT="0" marB="0" anchor="b"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843454776"/>
                  </a:ext>
                </a:extLst>
              </a:tr>
              <a:tr h="202623">
                <a:tc>
                  <a:txBody>
                    <a:bodyPr/>
                    <a:lstStyle/>
                    <a:p>
                      <a:pPr marL="304800" algn="ctr">
                        <a:lnSpc>
                          <a:spcPct val="150000"/>
                        </a:lnSpc>
                      </a:pPr>
                      <a:r>
                        <a:rPr lang="zh-TW" sz="16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首都客運</a:t>
                      </a:r>
                      <a:endParaRPr lang="zh-TW" sz="16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56678" marR="56678" marT="0" marB="0"/>
                </a:tc>
                <a:tc>
                  <a:txBody>
                    <a:bodyPr/>
                    <a:lstStyle/>
                    <a:p>
                      <a:pPr marL="304800" algn="ctr">
                        <a:lnSpc>
                          <a:spcPct val="150000"/>
                        </a:lnSpc>
                      </a:pPr>
                      <a:r>
                        <a:rPr lang="en-US" sz="16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6%</a:t>
                      </a:r>
                      <a:endParaRPr lang="zh-TW" sz="16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56678" marR="56678" marT="0" marB="0" anchor="b"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413496241"/>
                  </a:ext>
                </a:extLst>
              </a:tr>
              <a:tr h="202623">
                <a:tc>
                  <a:txBody>
                    <a:bodyPr/>
                    <a:lstStyle/>
                    <a:p>
                      <a:pPr marL="304800" algn="ctr">
                        <a:lnSpc>
                          <a:spcPct val="150000"/>
                        </a:lnSpc>
                      </a:pPr>
                      <a:r>
                        <a:rPr lang="zh-TW" altLang="zh-TW" sz="16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基隆</a:t>
                      </a:r>
                      <a:r>
                        <a:rPr lang="zh-TW" sz="16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客運</a:t>
                      </a:r>
                      <a:endParaRPr lang="zh-TW" sz="16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56678" marR="56678" marT="0" marB="0"/>
                </a:tc>
                <a:tc>
                  <a:txBody>
                    <a:bodyPr/>
                    <a:lstStyle/>
                    <a:p>
                      <a:pPr marL="304800" algn="ctr">
                        <a:lnSpc>
                          <a:spcPct val="150000"/>
                        </a:lnSpc>
                      </a:pPr>
                      <a:r>
                        <a:rPr lang="en-US" sz="16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6%</a:t>
                      </a:r>
                      <a:endParaRPr lang="zh-TW" sz="16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56678" marR="56678" marT="0" marB="0" anchor="b"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021958330"/>
                  </a:ext>
                </a:extLst>
              </a:tr>
              <a:tr h="202623">
                <a:tc>
                  <a:txBody>
                    <a:bodyPr/>
                    <a:lstStyle/>
                    <a:p>
                      <a:pPr marL="30480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zh-TW" sz="16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中興巴士</a:t>
                      </a:r>
                      <a:endParaRPr lang="zh-TW" altLang="zh-TW" sz="16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56678" marR="56678" marT="0" marB="0"/>
                </a:tc>
                <a:tc>
                  <a:txBody>
                    <a:bodyPr/>
                    <a:lstStyle/>
                    <a:p>
                      <a:pPr marL="304800" algn="ctr">
                        <a:lnSpc>
                          <a:spcPct val="150000"/>
                        </a:lnSpc>
                      </a:pPr>
                      <a:r>
                        <a:rPr lang="en-US" sz="16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4%</a:t>
                      </a:r>
                      <a:endParaRPr lang="zh-TW" sz="16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56678" marR="56678" marT="0" marB="0" anchor="b"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668801151"/>
                  </a:ext>
                </a:extLst>
              </a:tr>
              <a:tr h="202623">
                <a:tc>
                  <a:txBody>
                    <a:bodyPr/>
                    <a:lstStyle/>
                    <a:p>
                      <a:pPr marL="304800" algn="ctr">
                        <a:lnSpc>
                          <a:spcPct val="150000"/>
                        </a:lnSpc>
                      </a:pPr>
                      <a:r>
                        <a:rPr lang="zh-TW" altLang="zh-TW" sz="16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欣欣</a:t>
                      </a:r>
                      <a:r>
                        <a:rPr lang="zh-TW" sz="16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客運</a:t>
                      </a:r>
                      <a:endParaRPr lang="zh-TW" sz="16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56678" marR="56678" marT="0" marB="0"/>
                </a:tc>
                <a:tc>
                  <a:txBody>
                    <a:bodyPr/>
                    <a:lstStyle/>
                    <a:p>
                      <a:pPr marL="304800" algn="ctr">
                        <a:lnSpc>
                          <a:spcPct val="150000"/>
                        </a:lnSpc>
                      </a:pPr>
                      <a:r>
                        <a:rPr lang="en-US" sz="16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3%</a:t>
                      </a:r>
                      <a:endParaRPr lang="zh-TW" sz="16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56678" marR="56678" marT="0" marB="0" anchor="b"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340963124"/>
                  </a:ext>
                </a:extLst>
              </a:tr>
              <a:tr h="202623">
                <a:tc>
                  <a:txBody>
                    <a:bodyPr/>
                    <a:lstStyle/>
                    <a:p>
                      <a:pPr marL="304800" algn="ctr">
                        <a:lnSpc>
                          <a:spcPct val="150000"/>
                        </a:lnSpc>
                      </a:pPr>
                      <a:r>
                        <a:rPr lang="zh-TW" altLang="en-US" sz="16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大都會</a:t>
                      </a:r>
                      <a:r>
                        <a:rPr lang="zh-TW" sz="16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客運</a:t>
                      </a:r>
                      <a:endParaRPr lang="zh-TW" sz="16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56678" marR="56678" marT="0" marB="0"/>
                </a:tc>
                <a:tc>
                  <a:txBody>
                    <a:bodyPr/>
                    <a:lstStyle/>
                    <a:p>
                      <a:pPr marL="304800" algn="ctr">
                        <a:lnSpc>
                          <a:spcPct val="150000"/>
                        </a:lnSpc>
                      </a:pPr>
                      <a:r>
                        <a:rPr lang="en-US" sz="16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3%</a:t>
                      </a:r>
                      <a:endParaRPr lang="zh-TW" sz="16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56678" marR="56678" marT="0" marB="0" anchor="b"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464621505"/>
                  </a:ext>
                </a:extLst>
              </a:tr>
              <a:tr h="202623">
                <a:tc>
                  <a:txBody>
                    <a:bodyPr/>
                    <a:lstStyle/>
                    <a:p>
                      <a:pPr marL="304800" algn="ctr">
                        <a:lnSpc>
                          <a:spcPct val="150000"/>
                        </a:lnSpc>
                      </a:pPr>
                      <a:r>
                        <a:rPr lang="zh-TW" altLang="zh-TW" sz="16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新北</a:t>
                      </a:r>
                      <a:r>
                        <a:rPr lang="zh-TW" sz="16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客運</a:t>
                      </a:r>
                      <a:endParaRPr lang="zh-TW" sz="16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56678" marR="56678" marT="0" marB="0"/>
                </a:tc>
                <a:tc>
                  <a:txBody>
                    <a:bodyPr/>
                    <a:lstStyle/>
                    <a:p>
                      <a:pPr marL="304800" algn="ctr">
                        <a:lnSpc>
                          <a:spcPct val="150000"/>
                        </a:lnSpc>
                      </a:pPr>
                      <a:r>
                        <a:rPr lang="en-US" sz="16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3%</a:t>
                      </a:r>
                      <a:endParaRPr lang="zh-TW" sz="16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56678" marR="56678" marT="0" marB="0" anchor="b"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38039637"/>
                  </a:ext>
                </a:extLst>
              </a:tr>
              <a:tr h="202623">
                <a:tc>
                  <a:txBody>
                    <a:bodyPr/>
                    <a:lstStyle/>
                    <a:p>
                      <a:pPr marL="304800" algn="ctr">
                        <a:lnSpc>
                          <a:spcPct val="150000"/>
                        </a:lnSpc>
                      </a:pPr>
                      <a:r>
                        <a:rPr lang="zh-TW" altLang="zh-TW" sz="16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光華巴士</a:t>
                      </a:r>
                      <a:endParaRPr lang="zh-TW" altLang="zh-TW" sz="16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56678" marR="56678" marT="0" marB="0"/>
                </a:tc>
                <a:tc>
                  <a:txBody>
                    <a:bodyPr/>
                    <a:lstStyle/>
                    <a:p>
                      <a:pPr marL="304800" algn="ctr">
                        <a:lnSpc>
                          <a:spcPct val="150000"/>
                        </a:lnSpc>
                      </a:pPr>
                      <a:r>
                        <a:rPr lang="en-US" sz="16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2%</a:t>
                      </a:r>
                      <a:endParaRPr lang="zh-TW" sz="16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56678" marR="56678" marT="0" marB="0" anchor="b"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313442978"/>
                  </a:ext>
                </a:extLst>
              </a:tr>
              <a:tr h="202623">
                <a:tc>
                  <a:txBody>
                    <a:bodyPr/>
                    <a:lstStyle/>
                    <a:p>
                      <a:pPr marL="304800" algn="ctr">
                        <a:lnSpc>
                          <a:spcPct val="150000"/>
                        </a:lnSpc>
                      </a:pPr>
                      <a:r>
                        <a:rPr lang="zh-TW" altLang="en-US" sz="16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大南</a:t>
                      </a:r>
                      <a:r>
                        <a:rPr lang="zh-TW" sz="16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客運</a:t>
                      </a:r>
                      <a:endParaRPr lang="zh-TW" sz="16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56678" marR="56678" marT="0" marB="0"/>
                </a:tc>
                <a:tc>
                  <a:txBody>
                    <a:bodyPr/>
                    <a:lstStyle/>
                    <a:p>
                      <a:pPr marL="304800" algn="ctr">
                        <a:lnSpc>
                          <a:spcPct val="150000"/>
                        </a:lnSpc>
                      </a:pPr>
                      <a:r>
                        <a:rPr lang="en-US" sz="16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1%</a:t>
                      </a:r>
                      <a:endParaRPr lang="zh-TW" sz="16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56678" marR="56678" marT="0" marB="0" anchor="b"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875339165"/>
                  </a:ext>
                </a:extLst>
              </a:tr>
              <a:tr h="202623">
                <a:tc>
                  <a:txBody>
                    <a:bodyPr/>
                    <a:lstStyle/>
                    <a:p>
                      <a:pPr marL="304800" algn="ctr">
                        <a:lnSpc>
                          <a:spcPct val="150000"/>
                        </a:lnSpc>
                      </a:pPr>
                      <a:r>
                        <a:rPr lang="zh-TW" altLang="en-US" sz="16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國光客運</a:t>
                      </a:r>
                      <a:endParaRPr lang="zh-TW" sz="16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56678" marR="56678" marT="0" marB="0"/>
                </a:tc>
                <a:tc>
                  <a:txBody>
                    <a:bodyPr/>
                    <a:lstStyle/>
                    <a:p>
                      <a:pPr marL="304800" algn="ctr">
                        <a:lnSpc>
                          <a:spcPct val="150000"/>
                        </a:lnSpc>
                      </a:pPr>
                      <a:r>
                        <a:rPr lang="en-US" sz="16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1%</a:t>
                      </a:r>
                      <a:endParaRPr lang="zh-TW" sz="16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56678" marR="56678" marT="0" marB="0" anchor="b"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901782686"/>
                  </a:ext>
                </a:extLst>
              </a:tr>
              <a:tr h="202623">
                <a:tc>
                  <a:txBody>
                    <a:bodyPr/>
                    <a:lstStyle/>
                    <a:p>
                      <a:pPr marL="304800" algn="ctr">
                        <a:lnSpc>
                          <a:spcPct val="150000"/>
                        </a:lnSpc>
                      </a:pPr>
                      <a:r>
                        <a:rPr lang="zh-TW" sz="16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桃園客運</a:t>
                      </a:r>
                      <a:endParaRPr lang="zh-TW" sz="16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56678" marR="56678" marT="0" marB="0"/>
                </a:tc>
                <a:tc>
                  <a:txBody>
                    <a:bodyPr/>
                    <a:lstStyle/>
                    <a:p>
                      <a:pPr marL="304800" algn="ctr">
                        <a:lnSpc>
                          <a:spcPct val="150000"/>
                        </a:lnSpc>
                      </a:pPr>
                      <a:r>
                        <a:rPr lang="en-US" sz="16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1%</a:t>
                      </a:r>
                      <a:endParaRPr lang="zh-TW" sz="16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56678" marR="56678" marT="0" marB="0" anchor="b"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721937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14219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xmlns="" id="{5D232394-6DA0-3D86-805B-4071FF0F70F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5938" y="462423"/>
            <a:ext cx="6904454" cy="461665"/>
          </a:xfrm>
        </p:spPr>
        <p:txBody>
          <a:bodyPr/>
          <a:lstStyle/>
          <a:p>
            <a:r>
              <a:rPr lang="zh-TW" altLang="en-US" dirty="0"/>
              <a:t>供應鏈結構</a:t>
            </a:r>
            <a:r>
              <a:rPr lang="en-US" altLang="zh-TW" dirty="0"/>
              <a:t>-</a:t>
            </a:r>
            <a:r>
              <a:rPr lang="zh-TW" altLang="en-US" dirty="0"/>
              <a:t>供應鏈角色名稱與角色功能說明</a:t>
            </a: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xmlns="" id="{FC85FEDB-C62C-41B8-D757-C499179833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7102903"/>
              </p:ext>
            </p:extLst>
          </p:nvPr>
        </p:nvGraphicFramePr>
        <p:xfrm>
          <a:off x="0" y="1121839"/>
          <a:ext cx="12192000" cy="573616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763947">
                  <a:extLst>
                    <a:ext uri="{9D8B030D-6E8A-4147-A177-3AD203B41FA5}">
                      <a16:colId xmlns:a16="http://schemas.microsoft.com/office/drawing/2014/main" xmlns="" val="1692643332"/>
                    </a:ext>
                  </a:extLst>
                </a:gridCol>
                <a:gridCol w="4403765">
                  <a:extLst>
                    <a:ext uri="{9D8B030D-6E8A-4147-A177-3AD203B41FA5}">
                      <a16:colId xmlns:a16="http://schemas.microsoft.com/office/drawing/2014/main" xmlns="" val="4200136734"/>
                    </a:ext>
                  </a:extLst>
                </a:gridCol>
                <a:gridCol w="6024288">
                  <a:extLst>
                    <a:ext uri="{9D8B030D-6E8A-4147-A177-3AD203B41FA5}">
                      <a16:colId xmlns:a16="http://schemas.microsoft.com/office/drawing/2014/main" xmlns="" val="225028889"/>
                    </a:ext>
                  </a:extLst>
                </a:gridCol>
              </a:tblGrid>
              <a:tr h="906986">
                <a:tc>
                  <a:txBody>
                    <a:bodyPr/>
                    <a:lstStyle/>
                    <a:p>
                      <a:pPr marL="304800" algn="ctr">
                        <a:lnSpc>
                          <a:spcPct val="150000"/>
                        </a:lnSpc>
                      </a:pPr>
                      <a:r>
                        <a:rPr lang="zh-TW" sz="20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角色種類</a:t>
                      </a:r>
                      <a:endParaRPr lang="zh-TW" sz="20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04800" algn="ctr">
                        <a:lnSpc>
                          <a:spcPct val="150000"/>
                        </a:lnSpc>
                      </a:pPr>
                      <a:r>
                        <a:rPr lang="zh-TW" sz="20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角色</a:t>
                      </a:r>
                      <a:endParaRPr lang="zh-TW" sz="20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04800" algn="ctr">
                        <a:lnSpc>
                          <a:spcPct val="150000"/>
                        </a:lnSpc>
                      </a:pPr>
                      <a:r>
                        <a:rPr lang="zh-TW" sz="20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角色功能說明</a:t>
                      </a:r>
                      <a:endParaRPr lang="zh-TW" sz="20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398461939"/>
                  </a:ext>
                </a:extLst>
              </a:tr>
              <a:tr h="906986">
                <a:tc>
                  <a:txBody>
                    <a:bodyPr/>
                    <a:lstStyle/>
                    <a:p>
                      <a:pPr marL="304800" algn="ctr">
                        <a:lnSpc>
                          <a:spcPct val="150000"/>
                        </a:lnSpc>
                      </a:pPr>
                      <a:r>
                        <a:rPr lang="zh-TW" sz="20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客戶</a:t>
                      </a:r>
                      <a:endParaRPr lang="zh-TW" sz="20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304800" algn="l">
                        <a:lnSpc>
                          <a:spcPct val="150000"/>
                        </a:lnSpc>
                      </a:pPr>
                      <a:r>
                        <a:rPr lang="zh-TW" sz="20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公車客運業者</a:t>
                      </a:r>
                      <a:endParaRPr lang="zh-TW" sz="20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304800" algn="l">
                        <a:lnSpc>
                          <a:spcPct val="150000"/>
                        </a:lnSpc>
                      </a:pPr>
                      <a:r>
                        <a:rPr lang="zh-TW" sz="20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下招手</a:t>
                      </a:r>
                      <a:r>
                        <a:rPr lang="zh-TW" altLang="en-US" sz="20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站牌</a:t>
                      </a:r>
                      <a:r>
                        <a:rPr lang="zh-TW" sz="20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訂單及收貨</a:t>
                      </a:r>
                      <a:endParaRPr lang="zh-TW" sz="20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4083849603"/>
                  </a:ext>
                </a:extLst>
              </a:tr>
              <a:tr h="1093146">
                <a:tc>
                  <a:txBody>
                    <a:bodyPr/>
                    <a:lstStyle/>
                    <a:p>
                      <a:pPr marL="304800" algn="ctr">
                        <a:lnSpc>
                          <a:spcPct val="150000"/>
                        </a:lnSpc>
                      </a:pPr>
                      <a:r>
                        <a:rPr lang="zh-TW" sz="20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總部</a:t>
                      </a:r>
                      <a:endParaRPr lang="zh-TW" sz="20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304800" algn="l">
                        <a:lnSpc>
                          <a:spcPct val="150000"/>
                        </a:lnSpc>
                      </a:pPr>
                      <a:r>
                        <a:rPr lang="zh-TW" sz="20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新北市政府交通局</a:t>
                      </a:r>
                      <a:endParaRPr lang="zh-TW" sz="20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304800" algn="l">
                        <a:lnSpc>
                          <a:spcPct val="150000"/>
                        </a:lnSpc>
                      </a:pPr>
                      <a:r>
                        <a:rPr lang="zh-TW" sz="20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訂單規劃、生產排程規劃</a:t>
                      </a:r>
                      <a:endParaRPr lang="zh-TW" sz="20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3849729613"/>
                  </a:ext>
                </a:extLst>
              </a:tr>
              <a:tr h="906986">
                <a:tc>
                  <a:txBody>
                    <a:bodyPr/>
                    <a:lstStyle/>
                    <a:p>
                      <a:pPr marL="304800" algn="ctr">
                        <a:lnSpc>
                          <a:spcPct val="150000"/>
                        </a:lnSpc>
                      </a:pPr>
                      <a:r>
                        <a:rPr lang="zh-TW" sz="20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製造廠</a:t>
                      </a:r>
                      <a:endParaRPr lang="zh-TW" sz="20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304800" algn="l">
                        <a:lnSpc>
                          <a:spcPct val="150000"/>
                        </a:lnSpc>
                      </a:pPr>
                      <a:r>
                        <a:rPr lang="zh-TW" sz="20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政德廣告事業有限公司</a:t>
                      </a:r>
                      <a:endParaRPr lang="zh-TW" sz="20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304800" algn="l">
                        <a:lnSpc>
                          <a:spcPct val="150000"/>
                        </a:lnSpc>
                      </a:pPr>
                      <a:r>
                        <a:rPr lang="zh-TW" sz="20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製作招手站牌並交貨</a:t>
                      </a:r>
                      <a:endParaRPr lang="zh-TW" sz="20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41424600"/>
                  </a:ext>
                </a:extLst>
              </a:tr>
              <a:tr h="1922058">
                <a:tc>
                  <a:txBody>
                    <a:bodyPr/>
                    <a:lstStyle/>
                    <a:p>
                      <a:pPr marL="304800" algn="ctr">
                        <a:lnSpc>
                          <a:spcPct val="150000"/>
                        </a:lnSpc>
                      </a:pPr>
                      <a:r>
                        <a:rPr lang="zh-TW" sz="20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供應商</a:t>
                      </a:r>
                      <a:endParaRPr lang="zh-TW" sz="20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304800" algn="l">
                        <a:lnSpc>
                          <a:spcPct val="150000"/>
                        </a:lnSpc>
                      </a:pPr>
                      <a:r>
                        <a:rPr lang="zh-TW" sz="20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國喬興業、爵士影像</a:t>
                      </a:r>
                      <a:endParaRPr lang="en-US" altLang="zh-TW" sz="20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304800" algn="l">
                        <a:lnSpc>
                          <a:spcPct val="150000"/>
                        </a:lnSpc>
                      </a:pPr>
                      <a:r>
                        <a:rPr lang="zh-TW" sz="20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三傑壓克力、鴻霖螺絲</a:t>
                      </a:r>
                      <a:endParaRPr lang="zh-TW" sz="20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304800" algn="l">
                        <a:lnSpc>
                          <a:spcPct val="150000"/>
                        </a:lnSpc>
                      </a:pPr>
                      <a:r>
                        <a:rPr lang="zh-TW" sz="20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供給招手站牌所需材料</a:t>
                      </a:r>
                      <a:endParaRPr lang="zh-TW" sz="20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3047913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87709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圖片 36">
            <a:extLst>
              <a:ext uri="{FF2B5EF4-FFF2-40B4-BE49-F238E27FC236}">
                <a16:creationId xmlns:a16="http://schemas.microsoft.com/office/drawing/2014/main" xmlns="" id="{E5D19D7E-6E92-887B-B496-3F295B015C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581"/>
                    </a14:imgEffect>
                    <a14:imgEffect>
                      <a14:saturation sat="3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97" y="636494"/>
            <a:ext cx="12178703" cy="6221506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xmlns="" id="{388EB7C2-2EC4-9103-9EBD-85E4D738F7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524" b="98286" l="1667" r="98500">
                        <a14:foregroundMark x1="46667" y1="6286" x2="68833" y2="20286"/>
                        <a14:foregroundMark x1="68833" y1="20286" x2="71333" y2="24286"/>
                        <a14:foregroundMark x1="72667" y1="30190" x2="73417" y2="72762"/>
                        <a14:foregroundMark x1="73417" y1="72762" x2="72667" y2="75333"/>
                        <a14:foregroundMark x1="94333" y1="66762" x2="52750" y2="93238"/>
                        <a14:foregroundMark x1="5167" y1="65238" x2="15167" y2="70762"/>
                        <a14:foregroundMark x1="15333" y1="50095" x2="14250" y2="51238"/>
                        <a14:foregroundMark x1="25750" y1="43048" x2="27083" y2="44952"/>
                        <a14:foregroundMark x1="3083" y1="60190" x2="1667" y2="62000"/>
                        <a14:foregroundMark x1="43667" y1="1714" x2="46250" y2="4476"/>
                        <a14:foregroundMark x1="98583" y1="66667" x2="95667" y2="66000"/>
                        <a14:foregroundMark x1="48500" y1="98286" x2="51083" y2="98095"/>
                        <a14:backgroundMark x1="1917" y1="64952" x2="500" y2="657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7693" y="3352970"/>
            <a:ext cx="422094" cy="369332"/>
          </a:xfrm>
          <a:prstGeom prst="rect">
            <a:avLst/>
          </a:prstGeom>
        </p:spPr>
      </p:pic>
      <p:grpSp>
        <p:nvGrpSpPr>
          <p:cNvPr id="36" name="群組 35">
            <a:extLst>
              <a:ext uri="{FF2B5EF4-FFF2-40B4-BE49-F238E27FC236}">
                <a16:creationId xmlns:a16="http://schemas.microsoft.com/office/drawing/2014/main" xmlns="" id="{55CE578E-BB2A-D100-3F9F-CEF53412E0C5}"/>
              </a:ext>
            </a:extLst>
          </p:cNvPr>
          <p:cNvGrpSpPr/>
          <p:nvPr/>
        </p:nvGrpSpPr>
        <p:grpSpPr>
          <a:xfrm>
            <a:off x="144731" y="807537"/>
            <a:ext cx="8203382" cy="2939710"/>
            <a:chOff x="130026" y="770199"/>
            <a:chExt cx="8203382" cy="2939710"/>
          </a:xfrm>
        </p:grpSpPr>
        <p:pic>
          <p:nvPicPr>
            <p:cNvPr id="7" name="圖片 6">
              <a:extLst>
                <a:ext uri="{FF2B5EF4-FFF2-40B4-BE49-F238E27FC236}">
                  <a16:creationId xmlns:a16="http://schemas.microsoft.com/office/drawing/2014/main" xmlns="" id="{DE017428-96AC-A129-AB05-3B23CBFEF9A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2F1EF"/>
                </a:clrFrom>
                <a:clrTo>
                  <a:srgbClr val="F2F1E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524" b="98286" l="1667" r="98500">
                          <a14:foregroundMark x1="46667" y1="6286" x2="68833" y2="20286"/>
                          <a14:foregroundMark x1="68833" y1="20286" x2="71333" y2="24286"/>
                          <a14:foregroundMark x1="72667" y1="30190" x2="73417" y2="72762"/>
                          <a14:foregroundMark x1="73417" y1="72762" x2="72667" y2="75333"/>
                          <a14:foregroundMark x1="94333" y1="66762" x2="52750" y2="93238"/>
                          <a14:foregroundMark x1="5167" y1="65238" x2="15167" y2="70762"/>
                          <a14:foregroundMark x1="15333" y1="50095" x2="14250" y2="51238"/>
                          <a14:foregroundMark x1="25750" y1="43048" x2="27083" y2="44952"/>
                          <a14:foregroundMark x1="3083" y1="60190" x2="1667" y2="62000"/>
                          <a14:foregroundMark x1="43667" y1="1714" x2="46250" y2="4476"/>
                          <a14:foregroundMark x1="98583" y1="66667" x2="95667" y2="66000"/>
                          <a14:foregroundMark x1="48500" y1="98286" x2="51083" y2="98095"/>
                          <a14:backgroundMark x1="1917" y1="64952" x2="500" y2="6571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817" y="770199"/>
              <a:ext cx="442071" cy="407938"/>
            </a:xfrm>
            <a:prstGeom prst="rect">
              <a:avLst/>
            </a:prstGeom>
          </p:spPr>
        </p:pic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xmlns="" id="{1B0CA770-AD83-E136-FC5A-F3C83FA0B131}"/>
                </a:ext>
              </a:extLst>
            </p:cNvPr>
            <p:cNvSpPr txBox="1"/>
            <p:nvPr/>
          </p:nvSpPr>
          <p:spPr>
            <a:xfrm>
              <a:off x="750633" y="803100"/>
              <a:ext cx="676920" cy="4079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總部</a:t>
              </a:r>
            </a:p>
          </p:txBody>
        </p:sp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xmlns="" id="{903FF08C-1D7B-E8F5-AC4B-A7AA3BC877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clrChange>
                <a:clrFrom>
                  <a:srgbClr val="F2F1EF"/>
                </a:clrFrom>
                <a:clrTo>
                  <a:srgbClr val="F2F1E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>
                          <a14:foregroundMark x1="78000" y1="75000" x2="73778" y2="85043"/>
                          <a14:foregroundMark x1="73778" y1="85043" x2="73778" y2="85043"/>
                          <a14:foregroundMark x1="70222" y1="71368" x2="72222" y2="75855"/>
                          <a14:backgroundMark x1="62444" y1="20513" x2="10889" y2="19017"/>
                          <a14:backgroundMark x1="66222" y1="32692" x2="41778" y2="37179"/>
                          <a14:backgroundMark x1="54667" y1="16453" x2="51333" y2="50214"/>
                          <a14:backgroundMark x1="37111" y1="17949" x2="27111" y2="58333"/>
                          <a14:backgroundMark x1="54889" y1="15812" x2="60667" y2="59615"/>
                          <a14:backgroundMark x1="62889" y1="22863" x2="88444" y2="45085"/>
                          <a14:backgroundMark x1="88444" y1="45085" x2="88667" y2="4508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734" t="61300" r="6641" b="8021"/>
            <a:stretch/>
          </p:blipFill>
          <p:spPr>
            <a:xfrm>
              <a:off x="131356" y="1230255"/>
              <a:ext cx="611531" cy="561820"/>
            </a:xfrm>
            <a:prstGeom prst="rect">
              <a:avLst/>
            </a:prstGeom>
          </p:spPr>
        </p:pic>
        <p:sp>
          <p:nvSpPr>
            <p:cNvPr id="12" name="文字方塊 11">
              <a:extLst>
                <a:ext uri="{FF2B5EF4-FFF2-40B4-BE49-F238E27FC236}">
                  <a16:creationId xmlns:a16="http://schemas.microsoft.com/office/drawing/2014/main" xmlns="" id="{1E42BDD3-661A-0E8E-620B-DA5C200854BC}"/>
                </a:ext>
              </a:extLst>
            </p:cNvPr>
            <p:cNvSpPr txBox="1"/>
            <p:nvPr/>
          </p:nvSpPr>
          <p:spPr>
            <a:xfrm>
              <a:off x="742887" y="1368226"/>
              <a:ext cx="918677" cy="4079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製造商</a:t>
              </a:r>
            </a:p>
          </p:txBody>
        </p:sp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xmlns="" id="{6251755C-769F-F1B4-E2FA-EAFF33AC29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clrChange>
                <a:clrFrom>
                  <a:srgbClr val="F2F1EF"/>
                </a:clrFrom>
                <a:clrTo>
                  <a:srgbClr val="F2F1E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>
                          <a14:foregroundMark x1="78000" y1="75000" x2="73778" y2="85043"/>
                          <a14:foregroundMark x1="73778" y1="85043" x2="73778" y2="85043"/>
                          <a14:foregroundMark x1="70222" y1="71368" x2="72222" y2="75855"/>
                          <a14:backgroundMark x1="62444" y1="20513" x2="10889" y2="19017"/>
                          <a14:backgroundMark x1="66222" y1="32692" x2="41778" y2="37179"/>
                          <a14:backgroundMark x1="54667" y1="16453" x2="51333" y2="50214"/>
                          <a14:backgroundMark x1="37111" y1="17949" x2="27111" y2="58333"/>
                          <a14:backgroundMark x1="54889" y1="15812" x2="60667" y2="59615"/>
                          <a14:backgroundMark x1="62889" y1="22863" x2="88444" y2="45085"/>
                          <a14:backgroundMark x1="88444" y1="45085" x2="88667" y2="4508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734" t="61300" r="6641" b="8021"/>
            <a:stretch/>
          </p:blipFill>
          <p:spPr>
            <a:xfrm>
              <a:off x="6721837" y="3148089"/>
              <a:ext cx="611531" cy="561820"/>
            </a:xfrm>
            <a:prstGeom prst="rect">
              <a:avLst/>
            </a:prstGeom>
          </p:spPr>
        </p:pic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xmlns="" id="{4905C34E-58D9-A507-D192-220F997666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clrChange>
                <a:clrFrom>
                  <a:srgbClr val="F2F1EF"/>
                </a:clrFrom>
                <a:clrTo>
                  <a:srgbClr val="F2F1E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>
                          <a14:foregroundMark x1="40000" y1="84225" x2="42889" y2="83957"/>
                          <a14:foregroundMark x1="48222" y1="80481" x2="40444" y2="80749"/>
                          <a14:backgroundMark x1="30222" y1="67112" x2="21333" y2="6443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379" t="70501" r="47986" b="6330"/>
            <a:stretch/>
          </p:blipFill>
          <p:spPr>
            <a:xfrm>
              <a:off x="130026" y="1844193"/>
              <a:ext cx="614189" cy="635278"/>
            </a:xfrm>
            <a:prstGeom prst="rect">
              <a:avLst/>
            </a:prstGeom>
          </p:spPr>
        </p:pic>
        <p:sp>
          <p:nvSpPr>
            <p:cNvPr id="16" name="文字方塊 15">
              <a:extLst>
                <a:ext uri="{FF2B5EF4-FFF2-40B4-BE49-F238E27FC236}">
                  <a16:creationId xmlns:a16="http://schemas.microsoft.com/office/drawing/2014/main" xmlns="" id="{34FAAD74-8EC8-2CAE-5049-6E3CA683C215}"/>
                </a:ext>
              </a:extLst>
            </p:cNvPr>
            <p:cNvSpPr txBox="1"/>
            <p:nvPr/>
          </p:nvSpPr>
          <p:spPr>
            <a:xfrm>
              <a:off x="742886" y="2010799"/>
              <a:ext cx="918677" cy="4079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供應商</a:t>
              </a:r>
            </a:p>
          </p:txBody>
        </p:sp>
        <p:pic>
          <p:nvPicPr>
            <p:cNvPr id="17" name="圖片 16">
              <a:extLst>
                <a:ext uri="{FF2B5EF4-FFF2-40B4-BE49-F238E27FC236}">
                  <a16:creationId xmlns:a16="http://schemas.microsoft.com/office/drawing/2014/main" xmlns="" id="{5049AF84-AF67-8E0B-D98C-72E3740424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clrChange>
                <a:clrFrom>
                  <a:srgbClr val="F2F1EF"/>
                </a:clrFrom>
                <a:clrTo>
                  <a:srgbClr val="F2F1E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>
                          <a14:foregroundMark x1="40000" y1="84225" x2="42889" y2="83957"/>
                          <a14:foregroundMark x1="48222" y1="80481" x2="40444" y2="80749"/>
                          <a14:backgroundMark x1="30222" y1="67112" x2="21333" y2="6443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379" t="70501" r="47986" b="6330"/>
            <a:stretch/>
          </p:blipFill>
          <p:spPr>
            <a:xfrm>
              <a:off x="3965164" y="2793721"/>
              <a:ext cx="614189" cy="635278"/>
            </a:xfrm>
            <a:prstGeom prst="rect">
              <a:avLst/>
            </a:prstGeom>
          </p:spPr>
        </p:pic>
        <p:pic>
          <p:nvPicPr>
            <p:cNvPr id="18" name="圖片 17">
              <a:extLst>
                <a:ext uri="{FF2B5EF4-FFF2-40B4-BE49-F238E27FC236}">
                  <a16:creationId xmlns:a16="http://schemas.microsoft.com/office/drawing/2014/main" xmlns="" id="{CA74CCD3-4D8E-FC26-9404-17D682613A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clrChange>
                <a:clrFrom>
                  <a:srgbClr val="F2F1EF"/>
                </a:clrFrom>
                <a:clrTo>
                  <a:srgbClr val="F2F1E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>
                          <a14:foregroundMark x1="40000" y1="84225" x2="42889" y2="83957"/>
                          <a14:foregroundMark x1="48222" y1="80481" x2="40444" y2="80749"/>
                          <a14:backgroundMark x1="30222" y1="67112" x2="21333" y2="6443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379" t="70501" r="47986" b="6330"/>
            <a:stretch/>
          </p:blipFill>
          <p:spPr>
            <a:xfrm>
              <a:off x="4404793" y="2793721"/>
              <a:ext cx="614189" cy="635278"/>
            </a:xfrm>
            <a:prstGeom prst="rect">
              <a:avLst/>
            </a:prstGeom>
          </p:spPr>
        </p:pic>
        <p:pic>
          <p:nvPicPr>
            <p:cNvPr id="19" name="圖片 18">
              <a:extLst>
                <a:ext uri="{FF2B5EF4-FFF2-40B4-BE49-F238E27FC236}">
                  <a16:creationId xmlns:a16="http://schemas.microsoft.com/office/drawing/2014/main" xmlns="" id="{94547D42-1901-EA3A-F5C0-9D907DA101F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clrChange>
                <a:clrFrom>
                  <a:srgbClr val="F2F1EF"/>
                </a:clrFrom>
                <a:clrTo>
                  <a:srgbClr val="F2F1E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>
                          <a14:foregroundMark x1="40000" y1="84225" x2="42889" y2="83957"/>
                          <a14:foregroundMark x1="48222" y1="80481" x2="40444" y2="80749"/>
                          <a14:backgroundMark x1="30222" y1="67112" x2="21333" y2="6443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379" t="70501" r="47986" b="6330"/>
            <a:stretch/>
          </p:blipFill>
          <p:spPr>
            <a:xfrm>
              <a:off x="7314074" y="3023539"/>
              <a:ext cx="614189" cy="635278"/>
            </a:xfrm>
            <a:prstGeom prst="rect">
              <a:avLst/>
            </a:prstGeom>
          </p:spPr>
        </p:pic>
        <p:pic>
          <p:nvPicPr>
            <p:cNvPr id="20" name="圖片 19">
              <a:extLst>
                <a:ext uri="{FF2B5EF4-FFF2-40B4-BE49-F238E27FC236}">
                  <a16:creationId xmlns:a16="http://schemas.microsoft.com/office/drawing/2014/main" xmlns="" id="{F726B35B-8115-2546-FD83-91B62B2E34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clrChange>
                <a:clrFrom>
                  <a:srgbClr val="F2F1EF"/>
                </a:clrFrom>
                <a:clrTo>
                  <a:srgbClr val="F2F1E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>
                          <a14:foregroundMark x1="40000" y1="84225" x2="42889" y2="83957"/>
                          <a14:foregroundMark x1="48222" y1="80481" x2="40444" y2="80749"/>
                          <a14:backgroundMark x1="30222" y1="67112" x2="21333" y2="6443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379" t="70501" r="47986" b="6330"/>
            <a:stretch/>
          </p:blipFill>
          <p:spPr>
            <a:xfrm>
              <a:off x="7719219" y="3023539"/>
              <a:ext cx="614189" cy="635278"/>
            </a:xfrm>
            <a:prstGeom prst="rect">
              <a:avLst/>
            </a:prstGeom>
          </p:spPr>
        </p:pic>
        <p:pic>
          <p:nvPicPr>
            <p:cNvPr id="21" name="圖片 20">
              <a:extLst>
                <a:ext uri="{FF2B5EF4-FFF2-40B4-BE49-F238E27FC236}">
                  <a16:creationId xmlns:a16="http://schemas.microsoft.com/office/drawing/2014/main" xmlns="" id="{E041C966-EADB-720D-7132-410673A79C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clrChange>
                <a:clrFrom>
                  <a:srgbClr val="F2F1EF"/>
                </a:clrFrom>
                <a:clrTo>
                  <a:srgbClr val="F2F1E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>
                          <a14:foregroundMark x1="40000" y1="84225" x2="42889" y2="83957"/>
                          <a14:foregroundMark x1="48222" y1="80481" x2="40444" y2="80749"/>
                          <a14:backgroundMark x1="30222" y1="67112" x2="21333" y2="6443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379" t="70501" r="47986" b="6330"/>
            <a:stretch/>
          </p:blipFill>
          <p:spPr>
            <a:xfrm>
              <a:off x="6621129" y="2695606"/>
              <a:ext cx="614189" cy="635278"/>
            </a:xfrm>
            <a:prstGeom prst="rect">
              <a:avLst/>
            </a:prstGeom>
          </p:spPr>
        </p:pic>
        <p:sp>
          <p:nvSpPr>
            <p:cNvPr id="26" name="文字方塊 25">
              <a:extLst>
                <a:ext uri="{FF2B5EF4-FFF2-40B4-BE49-F238E27FC236}">
                  <a16:creationId xmlns:a16="http://schemas.microsoft.com/office/drawing/2014/main" xmlns="" id="{3206AA98-A8B1-A27A-F3DF-ED45E14C1A48}"/>
                </a:ext>
              </a:extLst>
            </p:cNvPr>
            <p:cNvSpPr txBox="1"/>
            <p:nvPr/>
          </p:nvSpPr>
          <p:spPr>
            <a:xfrm>
              <a:off x="797282" y="2605307"/>
              <a:ext cx="676920" cy="4079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客戶</a:t>
              </a:r>
            </a:p>
          </p:txBody>
        </p:sp>
        <p:pic>
          <p:nvPicPr>
            <p:cNvPr id="27" name="圖片 26">
              <a:extLst>
                <a:ext uri="{FF2B5EF4-FFF2-40B4-BE49-F238E27FC236}">
                  <a16:creationId xmlns:a16="http://schemas.microsoft.com/office/drawing/2014/main" xmlns="" id="{8D38CDB1-96EA-4E7C-B488-543818C0966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clrChange>
                <a:clrFrom>
                  <a:srgbClr val="F2F1EF"/>
                </a:clrFrom>
                <a:clrTo>
                  <a:srgbClr val="F2F1E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0000" b="90000" l="10000" r="90000">
                          <a14:foregroundMark x1="73281" y1="58061" x2="77500" y2="60047"/>
                          <a14:foregroundMark x1="64375" y1="56659" x2="62187" y2="59229"/>
                          <a14:foregroundMark x1="71719" y1="60631" x2="72031" y2="65537"/>
                          <a14:foregroundMark x1="79531" y1="62266" x2="78125" y2="62617"/>
                          <a14:foregroundMark x1="61719" y1="57126" x2="61719" y2="5911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265" t="50000" r="16438" b="30030"/>
            <a:stretch/>
          </p:blipFill>
          <p:spPr>
            <a:xfrm>
              <a:off x="5971863" y="2793721"/>
              <a:ext cx="482397" cy="537163"/>
            </a:xfrm>
            <a:prstGeom prst="rect">
              <a:avLst/>
            </a:prstGeom>
          </p:spPr>
        </p:pic>
        <p:pic>
          <p:nvPicPr>
            <p:cNvPr id="28" name="圖片 27">
              <a:extLst>
                <a:ext uri="{FF2B5EF4-FFF2-40B4-BE49-F238E27FC236}">
                  <a16:creationId xmlns:a16="http://schemas.microsoft.com/office/drawing/2014/main" xmlns="" id="{D98A5B38-25D2-2F09-1684-44BE420297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clrChange>
                <a:clrFrom>
                  <a:srgbClr val="F2F1EF"/>
                </a:clrFrom>
                <a:clrTo>
                  <a:srgbClr val="F2F1E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0000" b="90000" l="10000" r="90000">
                          <a14:foregroundMark x1="73281" y1="58061" x2="77500" y2="60047"/>
                          <a14:foregroundMark x1="64375" y1="56659" x2="62187" y2="59229"/>
                          <a14:foregroundMark x1="71719" y1="60631" x2="72031" y2="65537"/>
                          <a14:foregroundMark x1="79531" y1="62266" x2="78125" y2="62617"/>
                          <a14:foregroundMark x1="61719" y1="57126" x2="61719" y2="5911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265" t="50000" r="16438" b="30030"/>
            <a:stretch/>
          </p:blipFill>
          <p:spPr>
            <a:xfrm>
              <a:off x="190732" y="2497212"/>
              <a:ext cx="482397" cy="537163"/>
            </a:xfrm>
            <a:prstGeom prst="rect">
              <a:avLst/>
            </a:prstGeom>
          </p:spPr>
        </p:pic>
      </p:grpSp>
      <p:sp>
        <p:nvSpPr>
          <p:cNvPr id="4" name="文字方塊 3">
            <a:extLst>
              <a:ext uri="{FF2B5EF4-FFF2-40B4-BE49-F238E27FC236}">
                <a16:creationId xmlns:a16="http://schemas.microsoft.com/office/drawing/2014/main" xmlns="" id="{A935FBC3-9B17-0376-A2DD-F89026D68D39}"/>
              </a:ext>
            </a:extLst>
          </p:cNvPr>
          <p:cNvSpPr txBox="1"/>
          <p:nvPr/>
        </p:nvSpPr>
        <p:spPr>
          <a:xfrm>
            <a:off x="105750" y="122711"/>
            <a:ext cx="37042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400" b="1" i="0" u="none" strike="noStrike" kern="1200" cap="none" spc="3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Geographic Map</a:t>
            </a:r>
            <a:endParaRPr kumimoji="0" lang="zh-TW" altLang="en-US" sz="2400" b="1" i="0" u="none" strike="noStrike" kern="1200" cap="none" spc="30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4FC7EB-00D1-4B95-9B32-424880137C89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33695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47035124-3223-B9DD-3291-7E17D79C1B8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xmlns="" id="{3D5DEB2D-5A73-E189-4D3A-2055693A4B4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 dirty="0"/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xmlns="" id="{48C0D1B3-F872-FF60-C61E-D0A0A64A2C2D}"/>
              </a:ext>
            </a:extLst>
          </p:cNvPr>
          <p:cNvGrpSpPr/>
          <p:nvPr/>
        </p:nvGrpSpPr>
        <p:grpSpPr>
          <a:xfrm>
            <a:off x="-22183" y="591672"/>
            <a:ext cx="12214183" cy="6391834"/>
            <a:chOff x="9775" y="578899"/>
            <a:chExt cx="12214183" cy="6171880"/>
          </a:xfrm>
        </p:grpSpPr>
        <p:grpSp>
          <p:nvGrpSpPr>
            <p:cNvPr id="5" name="群組 4">
              <a:extLst>
                <a:ext uri="{FF2B5EF4-FFF2-40B4-BE49-F238E27FC236}">
                  <a16:creationId xmlns:a16="http://schemas.microsoft.com/office/drawing/2014/main" xmlns="" id="{EF91059A-91FB-91D8-FA0F-53F5619562C2}"/>
                </a:ext>
              </a:extLst>
            </p:cNvPr>
            <p:cNvGrpSpPr/>
            <p:nvPr/>
          </p:nvGrpSpPr>
          <p:grpSpPr>
            <a:xfrm>
              <a:off x="9775" y="578899"/>
              <a:ext cx="12214183" cy="6171880"/>
              <a:chOff x="9775" y="578899"/>
              <a:chExt cx="12214183" cy="6171880"/>
            </a:xfrm>
          </p:grpSpPr>
          <p:pic>
            <p:nvPicPr>
              <p:cNvPr id="24" name="圖片 23">
                <a:extLst>
                  <a:ext uri="{FF2B5EF4-FFF2-40B4-BE49-F238E27FC236}">
                    <a16:creationId xmlns:a16="http://schemas.microsoft.com/office/drawing/2014/main" xmlns="" id="{2E4D7764-0E8D-0140-76A5-7016D51F0E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13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75" y="578899"/>
                <a:ext cx="12214183" cy="6171880"/>
              </a:xfrm>
              <a:prstGeom prst="rect">
                <a:avLst/>
              </a:prstGeom>
            </p:spPr>
          </p:pic>
          <p:pic>
            <p:nvPicPr>
              <p:cNvPr id="25" name="圖片 24">
                <a:extLst>
                  <a:ext uri="{FF2B5EF4-FFF2-40B4-BE49-F238E27FC236}">
                    <a16:creationId xmlns:a16="http://schemas.microsoft.com/office/drawing/2014/main" xmlns="" id="{A7D17279-DEAF-F9DC-CD2F-4513DFF7C5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524" b="98286" l="1667" r="98500">
                            <a14:foregroundMark x1="46667" y1="6286" x2="68833" y2="20286"/>
                            <a14:foregroundMark x1="68833" y1="20286" x2="71333" y2="24286"/>
                            <a14:foregroundMark x1="72667" y1="30190" x2="73417" y2="72762"/>
                            <a14:foregroundMark x1="73417" y1="72762" x2="72667" y2="75333"/>
                            <a14:foregroundMark x1="94333" y1="66762" x2="52750" y2="93238"/>
                            <a14:foregroundMark x1="5167" y1="65238" x2="15167" y2="70762"/>
                            <a14:foregroundMark x1="15333" y1="50095" x2="14250" y2="51238"/>
                            <a14:foregroundMark x1="25750" y1="43048" x2="27083" y2="44952"/>
                            <a14:foregroundMark x1="3083" y1="60190" x2="1667" y2="62000"/>
                            <a14:foregroundMark x1="43667" y1="1714" x2="46250" y2="4476"/>
                            <a14:foregroundMark x1="98583" y1="66667" x2="95667" y2="66000"/>
                            <a14:foregroundMark x1="48500" y1="98286" x2="51083" y2="98095"/>
                            <a14:backgroundMark x1="1917" y1="64952" x2="500" y2="65714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7693" y="784566"/>
                <a:ext cx="351105" cy="323996"/>
              </a:xfrm>
              <a:prstGeom prst="rect">
                <a:avLst/>
              </a:prstGeom>
            </p:spPr>
          </p:pic>
          <p:pic>
            <p:nvPicPr>
              <p:cNvPr id="26" name="圖片 25">
                <a:extLst>
                  <a:ext uri="{FF2B5EF4-FFF2-40B4-BE49-F238E27FC236}">
                    <a16:creationId xmlns:a16="http://schemas.microsoft.com/office/drawing/2014/main" xmlns="" id="{D58D6D0C-BC5E-2BC9-8F95-783AAFDF9C7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10000" b="90000" l="10000" r="90000">
                            <a14:foregroundMark x1="40000" y1="84225" x2="42889" y2="83957"/>
                            <a14:foregroundMark x1="48222" y1="80481" x2="40444" y2="80749"/>
                            <a14:backgroundMark x1="30222" y1="67112" x2="21333" y2="6443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379" t="70501" r="47986" b="6330"/>
              <a:stretch/>
            </p:blipFill>
            <p:spPr>
              <a:xfrm>
                <a:off x="120991" y="1718987"/>
                <a:ext cx="487807" cy="504556"/>
              </a:xfrm>
              <a:prstGeom prst="rect">
                <a:avLst/>
              </a:prstGeom>
            </p:spPr>
          </p:pic>
        </p:grpSp>
        <p:pic>
          <p:nvPicPr>
            <p:cNvPr id="6" name="圖片 5">
              <a:extLst>
                <a:ext uri="{FF2B5EF4-FFF2-40B4-BE49-F238E27FC236}">
                  <a16:creationId xmlns:a16="http://schemas.microsoft.com/office/drawing/2014/main" xmlns="" id="{915254F1-7C35-6F35-7011-AF1D089A00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>
                          <a14:foregroundMark x1="40000" y1="84225" x2="42889" y2="83957"/>
                          <a14:foregroundMark x1="48222" y1="80481" x2="40444" y2="80749"/>
                          <a14:backgroundMark x1="30222" y1="67112" x2="21333" y2="6443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379" t="70501" r="47986" b="6330"/>
            <a:stretch/>
          </p:blipFill>
          <p:spPr>
            <a:xfrm>
              <a:off x="9712577" y="4320063"/>
              <a:ext cx="487807" cy="504556"/>
            </a:xfrm>
            <a:prstGeom prst="rect">
              <a:avLst/>
            </a:prstGeom>
          </p:spPr>
        </p:pic>
        <p:pic>
          <p:nvPicPr>
            <p:cNvPr id="7" name="圖片 6">
              <a:extLst>
                <a:ext uri="{FF2B5EF4-FFF2-40B4-BE49-F238E27FC236}">
                  <a16:creationId xmlns:a16="http://schemas.microsoft.com/office/drawing/2014/main" xmlns="" id="{E53568ED-EEC9-57BC-68CC-D1069FAA1D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>
                          <a14:foregroundMark x1="40000" y1="84225" x2="42889" y2="83957"/>
                          <a14:foregroundMark x1="48222" y1="80481" x2="40444" y2="80749"/>
                          <a14:backgroundMark x1="30222" y1="67112" x2="21333" y2="6443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379" t="70501" r="47986" b="6330"/>
            <a:stretch/>
          </p:blipFill>
          <p:spPr>
            <a:xfrm>
              <a:off x="10200384" y="4602975"/>
              <a:ext cx="487807" cy="504556"/>
            </a:xfrm>
            <a:prstGeom prst="rect">
              <a:avLst/>
            </a:prstGeom>
          </p:spPr>
        </p:pic>
        <p:grpSp>
          <p:nvGrpSpPr>
            <p:cNvPr id="8" name="群組 7">
              <a:extLst>
                <a:ext uri="{FF2B5EF4-FFF2-40B4-BE49-F238E27FC236}">
                  <a16:creationId xmlns:a16="http://schemas.microsoft.com/office/drawing/2014/main" xmlns="" id="{EA12264F-5B60-F7A4-D70F-2E60C0B53EA1}"/>
                </a:ext>
              </a:extLst>
            </p:cNvPr>
            <p:cNvGrpSpPr/>
            <p:nvPr/>
          </p:nvGrpSpPr>
          <p:grpSpPr>
            <a:xfrm>
              <a:off x="53234" y="784333"/>
              <a:ext cx="8274509" cy="5187555"/>
              <a:chOff x="53234" y="784333"/>
              <a:chExt cx="8274509" cy="5187555"/>
            </a:xfrm>
          </p:grpSpPr>
          <p:pic>
            <p:nvPicPr>
              <p:cNvPr id="9" name="圖片 8">
                <a:extLst>
                  <a:ext uri="{FF2B5EF4-FFF2-40B4-BE49-F238E27FC236}">
                    <a16:creationId xmlns:a16="http://schemas.microsoft.com/office/drawing/2014/main" xmlns="" id="{83B2ADC3-1911-6D72-8E96-81D445AEEF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524" b="98286" l="1667" r="98500">
                            <a14:foregroundMark x1="46667" y1="6286" x2="68833" y2="20286"/>
                            <a14:foregroundMark x1="68833" y1="20286" x2="71333" y2="24286"/>
                            <a14:foregroundMark x1="72667" y1="30190" x2="73417" y2="72762"/>
                            <a14:foregroundMark x1="73417" y1="72762" x2="72667" y2="75333"/>
                            <a14:foregroundMark x1="94333" y1="66762" x2="52750" y2="93238"/>
                            <a14:foregroundMark x1="5167" y1="65238" x2="15167" y2="70762"/>
                            <a14:foregroundMark x1="15333" y1="50095" x2="14250" y2="51238"/>
                            <a14:foregroundMark x1="25750" y1="43048" x2="27083" y2="44952"/>
                            <a14:foregroundMark x1="3083" y1="60190" x2="1667" y2="62000"/>
                            <a14:foregroundMark x1="43667" y1="1714" x2="46250" y2="4476"/>
                            <a14:foregroundMark x1="98583" y1="66667" x2="95667" y2="66000"/>
                            <a14:foregroundMark x1="48500" y1="98286" x2="51083" y2="98095"/>
                            <a14:backgroundMark x1="1917" y1="64952" x2="500" y2="65714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83887" y="5602556"/>
                <a:ext cx="422094" cy="369332"/>
              </a:xfrm>
              <a:prstGeom prst="rect">
                <a:avLst/>
              </a:prstGeom>
            </p:spPr>
          </p:pic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xmlns="" id="{62C6F01F-D0C3-A148-00EE-8A517DF12780}"/>
                  </a:ext>
                </a:extLst>
              </p:cNvPr>
              <p:cNvSpPr txBox="1"/>
              <p:nvPr/>
            </p:nvSpPr>
            <p:spPr>
              <a:xfrm>
                <a:off x="801199" y="784333"/>
                <a:ext cx="72739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TW" altLang="en-US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總部</a:t>
                </a:r>
              </a:p>
            </p:txBody>
          </p:sp>
          <p:pic>
            <p:nvPicPr>
              <p:cNvPr id="11" name="圖片 10">
                <a:extLst>
                  <a:ext uri="{FF2B5EF4-FFF2-40B4-BE49-F238E27FC236}">
                    <a16:creationId xmlns:a16="http://schemas.microsoft.com/office/drawing/2014/main" xmlns="" id="{CA078197-44B2-4FC3-852A-0725E964834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10000" b="90000" l="10000" r="90000">
                            <a14:foregroundMark x1="78000" y1="75000" x2="73778" y2="85043"/>
                            <a14:foregroundMark x1="73778" y1="85043" x2="73778" y2="85043"/>
                            <a14:foregroundMark x1="70222" y1="71368" x2="72222" y2="75855"/>
                            <a14:backgroundMark x1="62444" y1="20513" x2="10889" y2="19017"/>
                            <a14:backgroundMark x1="66222" y1="32692" x2="41778" y2="37179"/>
                            <a14:backgroundMark x1="54667" y1="16453" x2="51333" y2="50214"/>
                            <a14:backgroundMark x1="37111" y1="17949" x2="27111" y2="58333"/>
                            <a14:backgroundMark x1="54889" y1="15812" x2="60667" y2="59615"/>
                            <a14:backgroundMark x1="62889" y1="22863" x2="88444" y2="45085"/>
                            <a14:backgroundMark x1="88444" y1="45085" x2="88667" y2="4508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6734" t="61300" r="6641" b="8021"/>
              <a:stretch/>
            </p:blipFill>
            <p:spPr>
              <a:xfrm>
                <a:off x="160446" y="1186340"/>
                <a:ext cx="485695" cy="446213"/>
              </a:xfrm>
              <a:prstGeom prst="rect">
                <a:avLst/>
              </a:prstGeom>
            </p:spPr>
          </p:pic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xmlns="" id="{A54449C1-2837-5B17-1D95-CA5DB099DE42}"/>
                  </a:ext>
                </a:extLst>
              </p:cNvPr>
              <p:cNvSpPr txBox="1"/>
              <p:nvPr/>
            </p:nvSpPr>
            <p:spPr>
              <a:xfrm>
                <a:off x="762769" y="1294488"/>
                <a:ext cx="120020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TW" altLang="en-US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製造商</a:t>
                </a:r>
              </a:p>
            </p:txBody>
          </p:sp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xmlns="" id="{3460849D-70FE-CC6B-AE06-B8FC70908C70}"/>
                  </a:ext>
                </a:extLst>
              </p:cNvPr>
              <p:cNvSpPr txBox="1"/>
              <p:nvPr/>
            </p:nvSpPr>
            <p:spPr>
              <a:xfrm>
                <a:off x="753352" y="1875074"/>
                <a:ext cx="100599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TW" altLang="en-US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供應商</a:t>
                </a:r>
              </a:p>
            </p:txBody>
          </p:sp>
          <p:pic>
            <p:nvPicPr>
              <p:cNvPr id="14" name="圖片 13">
                <a:extLst>
                  <a:ext uri="{FF2B5EF4-FFF2-40B4-BE49-F238E27FC236}">
                    <a16:creationId xmlns:a16="http://schemas.microsoft.com/office/drawing/2014/main" xmlns="" id="{777563B3-EBED-3722-40D5-8C418F99B09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10000" b="90000" l="10000" r="90000">
                            <a14:foregroundMark x1="40000" y1="84225" x2="42889" y2="83957"/>
                            <a14:foregroundMark x1="48222" y1="80481" x2="40444" y2="80749"/>
                            <a14:backgroundMark x1="30222" y1="67112" x2="21333" y2="6443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379" t="70501" r="47986" b="6330"/>
              <a:stretch/>
            </p:blipFill>
            <p:spPr>
              <a:xfrm>
                <a:off x="53234" y="3815507"/>
                <a:ext cx="487807" cy="504556"/>
              </a:xfrm>
              <a:prstGeom prst="rect">
                <a:avLst/>
              </a:prstGeom>
            </p:spPr>
          </p:pic>
          <p:pic>
            <p:nvPicPr>
              <p:cNvPr id="15" name="圖片 14">
                <a:extLst>
                  <a:ext uri="{FF2B5EF4-FFF2-40B4-BE49-F238E27FC236}">
                    <a16:creationId xmlns:a16="http://schemas.microsoft.com/office/drawing/2014/main" xmlns="" id="{C24D5D86-3C3C-191F-630D-3394BE6C297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10000" b="90000" l="10000" r="90000">
                            <a14:foregroundMark x1="40000" y1="84225" x2="42889" y2="83957"/>
                            <a14:foregroundMark x1="48222" y1="80481" x2="40444" y2="80749"/>
                            <a14:backgroundMark x1="30222" y1="67112" x2="21333" y2="6443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379" t="70501" r="47986" b="6330"/>
              <a:stretch/>
            </p:blipFill>
            <p:spPr>
              <a:xfrm>
                <a:off x="474362" y="4098419"/>
                <a:ext cx="487807" cy="504556"/>
              </a:xfrm>
              <a:prstGeom prst="rect">
                <a:avLst/>
              </a:prstGeom>
            </p:spPr>
          </p:pic>
          <p:pic>
            <p:nvPicPr>
              <p:cNvPr id="16" name="圖片 15">
                <a:extLst>
                  <a:ext uri="{FF2B5EF4-FFF2-40B4-BE49-F238E27FC236}">
                    <a16:creationId xmlns:a16="http://schemas.microsoft.com/office/drawing/2014/main" xmlns="" id="{18EA5B29-F7B5-3280-A76D-1B3A522F4C0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10000" b="90000" l="10000" r="90000">
                            <a14:foregroundMark x1="40000" y1="84225" x2="42889" y2="83957"/>
                            <a14:foregroundMark x1="48222" y1="80481" x2="40444" y2="80749"/>
                            <a14:backgroundMark x1="30222" y1="67112" x2="21333" y2="6443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379" t="70501" r="47986" b="6330"/>
              <a:stretch/>
            </p:blipFill>
            <p:spPr>
              <a:xfrm>
                <a:off x="7839936" y="3593863"/>
                <a:ext cx="487807" cy="504556"/>
              </a:xfrm>
              <a:prstGeom prst="rect">
                <a:avLst/>
              </a:prstGeom>
            </p:spPr>
          </p:pic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xmlns="" id="{1A1C0A78-3B17-E458-5FED-F4426C0B9408}"/>
                  </a:ext>
                </a:extLst>
              </p:cNvPr>
              <p:cNvSpPr txBox="1"/>
              <p:nvPr/>
            </p:nvSpPr>
            <p:spPr>
              <a:xfrm>
                <a:off x="770015" y="2339720"/>
                <a:ext cx="84838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TW" altLang="en-US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客戶</a:t>
                </a:r>
              </a:p>
            </p:txBody>
          </p:sp>
          <p:pic>
            <p:nvPicPr>
              <p:cNvPr id="18" name="圖片 17">
                <a:extLst>
                  <a:ext uri="{FF2B5EF4-FFF2-40B4-BE49-F238E27FC236}">
                    <a16:creationId xmlns:a16="http://schemas.microsoft.com/office/drawing/2014/main" xmlns="" id="{E1843CEF-9AA1-291F-2DEB-FD8BB214BE9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ackgroundRemoval t="10000" b="90000" l="10000" r="90000">
                            <a14:foregroundMark x1="73281" y1="58061" x2="77500" y2="60047"/>
                            <a14:foregroundMark x1="64375" y1="56659" x2="62187" y2="59229"/>
                            <a14:foregroundMark x1="71719" y1="60631" x2="72031" y2="65537"/>
                            <a14:foregroundMark x1="79531" y1="62266" x2="78125" y2="62617"/>
                            <a14:foregroundMark x1="61719" y1="57126" x2="61719" y2="59112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8265" t="50000" r="16438" b="30030"/>
              <a:stretch/>
            </p:blipFill>
            <p:spPr>
              <a:xfrm>
                <a:off x="5712867" y="3380548"/>
                <a:ext cx="383133" cy="426630"/>
              </a:xfrm>
              <a:prstGeom prst="rect">
                <a:avLst/>
              </a:prstGeom>
            </p:spPr>
          </p:pic>
          <p:pic>
            <p:nvPicPr>
              <p:cNvPr id="19" name="圖片 18">
                <a:extLst>
                  <a:ext uri="{FF2B5EF4-FFF2-40B4-BE49-F238E27FC236}">
                    <a16:creationId xmlns:a16="http://schemas.microsoft.com/office/drawing/2014/main" xmlns="" id="{C49D86BF-4981-D2BB-79CA-DEF0A9AE2CB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ackgroundRemoval t="10000" b="90000" l="10000" r="90000">
                            <a14:foregroundMark x1="73281" y1="58061" x2="77500" y2="60047"/>
                            <a14:foregroundMark x1="64375" y1="56659" x2="62187" y2="59229"/>
                            <a14:foregroundMark x1="71719" y1="60631" x2="72031" y2="65537"/>
                            <a14:foregroundMark x1="79531" y1="62266" x2="78125" y2="62617"/>
                            <a14:foregroundMark x1="61719" y1="57126" x2="61719" y2="59112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8265" t="50000" r="16438" b="30030"/>
              <a:stretch/>
            </p:blipFill>
            <p:spPr>
              <a:xfrm>
                <a:off x="185477" y="2282422"/>
                <a:ext cx="383133" cy="426630"/>
              </a:xfrm>
              <a:prstGeom prst="rect">
                <a:avLst/>
              </a:prstGeom>
            </p:spPr>
          </p:pic>
          <p:cxnSp>
            <p:nvCxnSpPr>
              <p:cNvPr id="20" name="直線單箭頭接點 19">
                <a:extLst>
                  <a:ext uri="{FF2B5EF4-FFF2-40B4-BE49-F238E27FC236}">
                    <a16:creationId xmlns:a16="http://schemas.microsoft.com/office/drawing/2014/main" xmlns="" id="{D07345B4-3CD9-367B-C406-EBD340B1D29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03517" y="946564"/>
                <a:ext cx="983850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xmlns="" id="{8B4C8F36-517D-F82C-1074-20E6FF929F2D}"/>
                  </a:ext>
                </a:extLst>
              </p:cNvPr>
              <p:cNvSpPr txBox="1"/>
              <p:nvPr/>
            </p:nvSpPr>
            <p:spPr>
              <a:xfrm>
                <a:off x="2862582" y="784333"/>
                <a:ext cx="72739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TW" altLang="en-US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陸運</a:t>
                </a:r>
              </a:p>
            </p:txBody>
          </p:sp>
          <p:cxnSp>
            <p:nvCxnSpPr>
              <p:cNvPr id="22" name="直線單箭頭接點 21">
                <a:extLst>
                  <a:ext uri="{FF2B5EF4-FFF2-40B4-BE49-F238E27FC236}">
                    <a16:creationId xmlns:a16="http://schemas.microsoft.com/office/drawing/2014/main" xmlns="" id="{50643EA1-5D90-2BC6-473D-D33473923A3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34968" y="1524534"/>
                <a:ext cx="983850" cy="0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xmlns="" id="{69F5E9CE-E8CA-3D64-62EF-AAA69108C109}"/>
                  </a:ext>
                </a:extLst>
              </p:cNvPr>
              <p:cNvSpPr txBox="1"/>
              <p:nvPr/>
            </p:nvSpPr>
            <p:spPr>
              <a:xfrm>
                <a:off x="2900719" y="1334132"/>
                <a:ext cx="9838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TW" altLang="en-US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資訊流</a:t>
                </a:r>
              </a:p>
            </p:txBody>
          </p:sp>
        </p:grpSp>
      </p:grpSp>
      <p:pic>
        <p:nvPicPr>
          <p:cNvPr id="28" name="圖片 27">
            <a:extLst>
              <a:ext uri="{FF2B5EF4-FFF2-40B4-BE49-F238E27FC236}">
                <a16:creationId xmlns:a16="http://schemas.microsoft.com/office/drawing/2014/main" xmlns="" id="{B435B2CB-6F3C-1B8E-24BC-5C854992CC7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-96059" y="32467"/>
            <a:ext cx="3798137" cy="646232"/>
          </a:xfrm>
          <a:prstGeom prst="rect">
            <a:avLst/>
          </a:prstGeom>
        </p:spPr>
      </p:pic>
      <p:sp>
        <p:nvSpPr>
          <p:cNvPr id="27" name="投影片編號版面配置區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4FC7EB-00D1-4B95-9B32-424880137C89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41624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標題 2">
            <a:extLst>
              <a:ext uri="{FF2B5EF4-FFF2-40B4-BE49-F238E27FC236}">
                <a16:creationId xmlns:a16="http://schemas.microsoft.com/office/drawing/2014/main" xmlns="" id="{B387876F-4BC4-EEAC-D1D2-50711F636E2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 dirty="0"/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xmlns="" id="{52ADAA50-0CC8-F25B-F6A5-2D2F26EFC5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607744"/>
              </p:ext>
            </p:extLst>
          </p:nvPr>
        </p:nvGraphicFramePr>
        <p:xfrm>
          <a:off x="-555372" y="685783"/>
          <a:ext cx="13233557" cy="651572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82162">
                  <a:extLst>
                    <a:ext uri="{9D8B030D-6E8A-4147-A177-3AD203B41FA5}">
                      <a16:colId xmlns:a16="http://schemas.microsoft.com/office/drawing/2014/main" xmlns="" val="1173003870"/>
                    </a:ext>
                  </a:extLst>
                </a:gridCol>
                <a:gridCol w="2277080">
                  <a:extLst>
                    <a:ext uri="{9D8B030D-6E8A-4147-A177-3AD203B41FA5}">
                      <a16:colId xmlns:a16="http://schemas.microsoft.com/office/drawing/2014/main" xmlns="" val="52645951"/>
                    </a:ext>
                  </a:extLst>
                </a:gridCol>
                <a:gridCol w="2216032">
                  <a:extLst>
                    <a:ext uri="{9D8B030D-6E8A-4147-A177-3AD203B41FA5}">
                      <a16:colId xmlns:a16="http://schemas.microsoft.com/office/drawing/2014/main" xmlns="" val="972652322"/>
                    </a:ext>
                  </a:extLst>
                </a:gridCol>
                <a:gridCol w="2808721">
                  <a:extLst>
                    <a:ext uri="{9D8B030D-6E8A-4147-A177-3AD203B41FA5}">
                      <a16:colId xmlns:a16="http://schemas.microsoft.com/office/drawing/2014/main" xmlns="" val="2944974009"/>
                    </a:ext>
                  </a:extLst>
                </a:gridCol>
                <a:gridCol w="2604061">
                  <a:extLst>
                    <a:ext uri="{9D8B030D-6E8A-4147-A177-3AD203B41FA5}">
                      <a16:colId xmlns:a16="http://schemas.microsoft.com/office/drawing/2014/main" xmlns="" val="1741623834"/>
                    </a:ext>
                  </a:extLst>
                </a:gridCol>
                <a:gridCol w="1945501">
                  <a:extLst>
                    <a:ext uri="{9D8B030D-6E8A-4147-A177-3AD203B41FA5}">
                      <a16:colId xmlns:a16="http://schemas.microsoft.com/office/drawing/2014/main" xmlns="" val="1436672571"/>
                    </a:ext>
                  </a:extLst>
                </a:gridCol>
              </a:tblGrid>
              <a:tr h="357936">
                <a:tc rowSpan="2">
                  <a:txBody>
                    <a:bodyPr/>
                    <a:lstStyle/>
                    <a:p>
                      <a:pPr marL="304800">
                        <a:lnSpc>
                          <a:spcPct val="150000"/>
                        </a:lnSpc>
                      </a:pPr>
                      <a:r>
                        <a:rPr lang="zh-TW" sz="1600" kern="100" dirty="0">
                          <a:effectLst/>
                        </a:rPr>
                        <a:t>角色種類</a:t>
                      </a:r>
                      <a:r>
                        <a:rPr lang="en-US" altLang="zh-TW" sz="1600" kern="100" dirty="0">
                          <a:effectLst/>
                        </a:rPr>
                        <a:t> </a:t>
                      </a:r>
                      <a:endParaRPr lang="zh-TW" sz="16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48646" marR="48646" marT="0" marB="0"/>
                </a:tc>
                <a:tc rowSpan="2">
                  <a:txBody>
                    <a:bodyPr/>
                    <a:lstStyle/>
                    <a:p>
                      <a:pPr marL="304800">
                        <a:lnSpc>
                          <a:spcPct val="150000"/>
                        </a:lnSpc>
                      </a:pPr>
                      <a:r>
                        <a:rPr lang="zh-TW" sz="1600" kern="100" dirty="0">
                          <a:effectLst/>
                        </a:rPr>
                        <a:t>角色</a:t>
                      </a:r>
                      <a:endParaRPr lang="zh-TW" sz="16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48646" marR="48646" marT="0" marB="0"/>
                </a:tc>
                <a:tc gridSpan="4">
                  <a:txBody>
                    <a:bodyPr/>
                    <a:lstStyle/>
                    <a:p>
                      <a:pPr marL="304800" algn="ctr">
                        <a:lnSpc>
                          <a:spcPct val="150000"/>
                        </a:lnSpc>
                      </a:pPr>
                      <a:r>
                        <a:rPr lang="zh-TW" sz="1600" kern="100" dirty="0">
                          <a:effectLst/>
                        </a:rPr>
                        <a:t>流程</a:t>
                      </a:r>
                      <a:endParaRPr lang="zh-TW" sz="16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48646" marR="48646" marT="0" marB="0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411725496"/>
                  </a:ext>
                </a:extLst>
              </a:tr>
              <a:tr h="35745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04800" algn="l">
                        <a:lnSpc>
                          <a:spcPct val="150000"/>
                        </a:lnSpc>
                      </a:pPr>
                      <a:r>
                        <a:rPr lang="zh-TW" sz="1600" kern="100" dirty="0">
                          <a:effectLst/>
                        </a:rPr>
                        <a:t>規劃</a:t>
                      </a:r>
                      <a:r>
                        <a:rPr lang="en-US" sz="1600" kern="100" dirty="0">
                          <a:effectLst/>
                        </a:rPr>
                        <a:t>(P)</a:t>
                      </a:r>
                      <a:endParaRPr lang="zh-TW" sz="16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48646" marR="48646" marT="0" marB="0"/>
                </a:tc>
                <a:tc>
                  <a:txBody>
                    <a:bodyPr/>
                    <a:lstStyle/>
                    <a:p>
                      <a:pPr marL="304800" algn="l">
                        <a:lnSpc>
                          <a:spcPct val="150000"/>
                        </a:lnSpc>
                      </a:pPr>
                      <a:r>
                        <a:rPr lang="zh-TW" sz="1600" kern="100" dirty="0">
                          <a:effectLst/>
                        </a:rPr>
                        <a:t>採購</a:t>
                      </a:r>
                      <a:r>
                        <a:rPr lang="en-US" sz="1600" kern="100" dirty="0">
                          <a:effectLst/>
                        </a:rPr>
                        <a:t>(S)</a:t>
                      </a:r>
                      <a:endParaRPr lang="zh-TW" sz="16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48646" marR="48646" marT="0" marB="0"/>
                </a:tc>
                <a:tc>
                  <a:txBody>
                    <a:bodyPr/>
                    <a:lstStyle/>
                    <a:p>
                      <a:pPr marL="304800" algn="ctr">
                        <a:lnSpc>
                          <a:spcPct val="150000"/>
                        </a:lnSpc>
                      </a:pPr>
                      <a:r>
                        <a:rPr lang="zh-TW" sz="1600" kern="100">
                          <a:effectLst/>
                        </a:rPr>
                        <a:t>生產</a:t>
                      </a:r>
                      <a:r>
                        <a:rPr lang="en-US" sz="1600" kern="100">
                          <a:effectLst/>
                        </a:rPr>
                        <a:t>(M)</a:t>
                      </a:r>
                      <a:endParaRPr lang="zh-TW" sz="16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48646" marR="48646" marT="0" marB="0"/>
                </a:tc>
                <a:tc>
                  <a:txBody>
                    <a:bodyPr/>
                    <a:lstStyle/>
                    <a:p>
                      <a:pPr marL="304800" algn="ctr">
                        <a:lnSpc>
                          <a:spcPct val="150000"/>
                        </a:lnSpc>
                      </a:pPr>
                      <a:r>
                        <a:rPr lang="zh-TW" sz="1600" kern="100">
                          <a:effectLst/>
                        </a:rPr>
                        <a:t>配銷</a:t>
                      </a:r>
                      <a:r>
                        <a:rPr lang="en-US" sz="1600" kern="100">
                          <a:effectLst/>
                        </a:rPr>
                        <a:t>(D)</a:t>
                      </a:r>
                      <a:endParaRPr lang="zh-TW" sz="16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48646" marR="48646" marT="0" marB="0"/>
                </a:tc>
                <a:extLst>
                  <a:ext uri="{0D108BD9-81ED-4DB2-BD59-A6C34878D82A}">
                    <a16:rowId xmlns:a16="http://schemas.microsoft.com/office/drawing/2014/main" xmlns="" val="3879949295"/>
                  </a:ext>
                </a:extLst>
              </a:tr>
              <a:tr h="758581">
                <a:tc>
                  <a:txBody>
                    <a:bodyPr/>
                    <a:lstStyle/>
                    <a:p>
                      <a:pPr marL="304800">
                        <a:lnSpc>
                          <a:spcPct val="150000"/>
                        </a:lnSpc>
                      </a:pPr>
                      <a:r>
                        <a:rPr lang="zh-TW" sz="1600" kern="100" dirty="0">
                          <a:effectLst/>
                        </a:rPr>
                        <a:t>客戶</a:t>
                      </a:r>
                      <a:endParaRPr lang="zh-TW" sz="16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48646" marR="48646" marT="0" marB="0"/>
                </a:tc>
                <a:tc>
                  <a:txBody>
                    <a:bodyPr/>
                    <a:lstStyle/>
                    <a:p>
                      <a:pPr marL="304800" algn="l">
                        <a:lnSpc>
                          <a:spcPct val="150000"/>
                        </a:lnSpc>
                      </a:pPr>
                      <a:r>
                        <a:rPr lang="zh-TW" sz="1600" kern="100" dirty="0">
                          <a:effectLst/>
                        </a:rPr>
                        <a:t>公車客運業者</a:t>
                      </a:r>
                      <a:endParaRPr lang="zh-TW" sz="16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48646" marR="48646" marT="0" marB="0"/>
                </a:tc>
                <a:tc>
                  <a:txBody>
                    <a:bodyPr/>
                    <a:lstStyle/>
                    <a:p>
                      <a:pPr marL="304800">
                        <a:lnSpc>
                          <a:spcPct val="150000"/>
                        </a:lnSpc>
                      </a:pPr>
                      <a:r>
                        <a:rPr lang="en-US" sz="1600" kern="100">
                          <a:effectLst/>
                        </a:rPr>
                        <a:t>P2 </a:t>
                      </a:r>
                      <a:r>
                        <a:rPr lang="zh-TW" sz="1600" kern="100">
                          <a:effectLst/>
                        </a:rPr>
                        <a:t>採購規劃</a:t>
                      </a:r>
                      <a:endParaRPr lang="zh-TW" sz="16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48646" marR="48646" marT="0" marB="0"/>
                </a:tc>
                <a:tc>
                  <a:txBody>
                    <a:bodyPr/>
                    <a:lstStyle/>
                    <a:p>
                      <a:pPr marL="304800">
                        <a:lnSpc>
                          <a:spcPct val="15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S1(MTS)</a:t>
                      </a:r>
                    </a:p>
                    <a:p>
                      <a:pPr marL="304800">
                        <a:lnSpc>
                          <a:spcPct val="15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S3(ETO)</a:t>
                      </a:r>
                      <a:r>
                        <a:rPr lang="zh-TW" sz="1600" kern="100" dirty="0">
                          <a:effectLst/>
                        </a:rPr>
                        <a:t>物料採購至總部</a:t>
                      </a:r>
                      <a:endParaRPr lang="zh-TW" sz="16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48646" marR="48646" marT="0" marB="0"/>
                </a:tc>
                <a:tc>
                  <a:txBody>
                    <a:bodyPr/>
                    <a:lstStyle/>
                    <a:p>
                      <a:pPr marL="304800">
                        <a:lnSpc>
                          <a:spcPct val="150000"/>
                        </a:lnSpc>
                      </a:pPr>
                      <a:r>
                        <a:rPr lang="en-US" sz="1600" kern="100">
                          <a:effectLst/>
                        </a:rPr>
                        <a:t> </a:t>
                      </a:r>
                      <a:endParaRPr lang="zh-TW" sz="16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48646" marR="48646" marT="0" marB="0"/>
                </a:tc>
                <a:tc>
                  <a:txBody>
                    <a:bodyPr/>
                    <a:lstStyle/>
                    <a:p>
                      <a:pPr marL="304800">
                        <a:lnSpc>
                          <a:spcPct val="150000"/>
                        </a:lnSpc>
                      </a:pPr>
                      <a:r>
                        <a:rPr lang="en-US" sz="1600" kern="100">
                          <a:effectLst/>
                        </a:rPr>
                        <a:t> </a:t>
                      </a:r>
                      <a:endParaRPr lang="zh-TW" sz="16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48646" marR="48646" marT="0" marB="0"/>
                </a:tc>
                <a:extLst>
                  <a:ext uri="{0D108BD9-81ED-4DB2-BD59-A6C34878D82A}">
                    <a16:rowId xmlns:a16="http://schemas.microsoft.com/office/drawing/2014/main" xmlns="" val="490311995"/>
                  </a:ext>
                </a:extLst>
              </a:tr>
              <a:tr h="1158740">
                <a:tc>
                  <a:txBody>
                    <a:bodyPr/>
                    <a:lstStyle/>
                    <a:p>
                      <a:pPr marL="304800">
                        <a:lnSpc>
                          <a:spcPct val="150000"/>
                        </a:lnSpc>
                      </a:pPr>
                      <a:r>
                        <a:rPr lang="zh-TW" sz="1600" kern="100">
                          <a:effectLst/>
                        </a:rPr>
                        <a:t>總部</a:t>
                      </a:r>
                      <a:endParaRPr lang="zh-TW" sz="16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48646" marR="48646" marT="0" marB="0"/>
                </a:tc>
                <a:tc>
                  <a:txBody>
                    <a:bodyPr/>
                    <a:lstStyle/>
                    <a:p>
                      <a:pPr marL="304800" algn="l">
                        <a:lnSpc>
                          <a:spcPct val="150000"/>
                        </a:lnSpc>
                      </a:pPr>
                      <a:r>
                        <a:rPr lang="zh-TW" sz="1600" kern="100" dirty="0">
                          <a:effectLst/>
                        </a:rPr>
                        <a:t>新北市政府交通局</a:t>
                      </a:r>
                      <a:endParaRPr lang="zh-TW" sz="16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48646" marR="48646" marT="0" marB="0"/>
                </a:tc>
                <a:tc>
                  <a:txBody>
                    <a:bodyPr/>
                    <a:lstStyle/>
                    <a:p>
                      <a:pPr marL="304800">
                        <a:lnSpc>
                          <a:spcPct val="15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P1 </a:t>
                      </a:r>
                      <a:r>
                        <a:rPr lang="zh-TW" sz="1600" kern="100" dirty="0">
                          <a:effectLst/>
                        </a:rPr>
                        <a:t>供應鏈規劃</a:t>
                      </a:r>
                      <a:endParaRPr lang="en-US" altLang="zh-TW" sz="1600" kern="100" dirty="0">
                        <a:effectLst/>
                      </a:endParaRPr>
                    </a:p>
                    <a:p>
                      <a:pPr marL="304800">
                        <a:lnSpc>
                          <a:spcPct val="15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P2 </a:t>
                      </a:r>
                      <a:r>
                        <a:rPr lang="zh-TW" sz="1600" kern="100" dirty="0">
                          <a:effectLst/>
                        </a:rPr>
                        <a:t>採購規劃</a:t>
                      </a:r>
                      <a:endParaRPr lang="en-US" altLang="zh-TW" sz="1600" kern="100" dirty="0">
                        <a:effectLst/>
                      </a:endParaRPr>
                    </a:p>
                    <a:p>
                      <a:pPr marL="304800">
                        <a:lnSpc>
                          <a:spcPct val="15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P4 </a:t>
                      </a:r>
                      <a:r>
                        <a:rPr lang="zh-TW" sz="1600" kern="100" dirty="0">
                          <a:effectLst/>
                        </a:rPr>
                        <a:t>配銷規劃</a:t>
                      </a:r>
                      <a:endParaRPr lang="zh-TW" sz="16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48646" marR="48646" marT="0" marB="0"/>
                </a:tc>
                <a:tc>
                  <a:txBody>
                    <a:bodyPr/>
                    <a:lstStyle/>
                    <a:p>
                      <a:pPr marL="304800">
                        <a:lnSpc>
                          <a:spcPct val="15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S1(MTS)</a:t>
                      </a:r>
                      <a:endParaRPr lang="en-US" altLang="zh-TW" sz="1600" kern="100" dirty="0">
                        <a:effectLst/>
                      </a:endParaRPr>
                    </a:p>
                    <a:p>
                      <a:pPr marL="304800">
                        <a:lnSpc>
                          <a:spcPct val="15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S3(ETO)</a:t>
                      </a:r>
                      <a:r>
                        <a:rPr lang="zh-TW" sz="1600" kern="100" dirty="0">
                          <a:effectLst/>
                        </a:rPr>
                        <a:t>下單至製造廠</a:t>
                      </a:r>
                      <a:endParaRPr lang="zh-TW" sz="16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48646" marR="48646" marT="0" marB="0"/>
                </a:tc>
                <a:tc>
                  <a:txBody>
                    <a:bodyPr/>
                    <a:lstStyle/>
                    <a:p>
                      <a:pPr marL="304800">
                        <a:lnSpc>
                          <a:spcPct val="150000"/>
                        </a:lnSpc>
                      </a:pPr>
                      <a:r>
                        <a:rPr lang="en-US" sz="1600" kern="100">
                          <a:effectLst/>
                        </a:rPr>
                        <a:t> </a:t>
                      </a:r>
                      <a:endParaRPr lang="zh-TW" sz="16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48646" marR="48646" marT="0" marB="0"/>
                </a:tc>
                <a:tc>
                  <a:txBody>
                    <a:bodyPr/>
                    <a:lstStyle/>
                    <a:p>
                      <a:pPr marL="304800">
                        <a:lnSpc>
                          <a:spcPct val="15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D2 (</a:t>
                      </a:r>
                      <a:r>
                        <a:rPr lang="zh-TW" sz="1600" kern="100" dirty="0">
                          <a:effectLst/>
                        </a:rPr>
                        <a:t>無成品庫存） </a:t>
                      </a:r>
                      <a:endParaRPr lang="zh-TW" altLang="en-US" sz="1600" kern="100" dirty="0">
                        <a:effectLst/>
                      </a:endParaRPr>
                    </a:p>
                    <a:p>
                      <a:pPr marL="304800">
                        <a:lnSpc>
                          <a:spcPct val="15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 </a:t>
                      </a:r>
                      <a:endParaRPr lang="zh-TW" sz="16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48646" marR="48646" marT="0" marB="0"/>
                </a:tc>
                <a:extLst>
                  <a:ext uri="{0D108BD9-81ED-4DB2-BD59-A6C34878D82A}">
                    <a16:rowId xmlns:a16="http://schemas.microsoft.com/office/drawing/2014/main" xmlns="" val="1865543668"/>
                  </a:ext>
                </a:extLst>
              </a:tr>
              <a:tr h="1486600">
                <a:tc>
                  <a:txBody>
                    <a:bodyPr/>
                    <a:lstStyle/>
                    <a:p>
                      <a:pPr marL="304800">
                        <a:lnSpc>
                          <a:spcPct val="150000"/>
                        </a:lnSpc>
                      </a:pPr>
                      <a:r>
                        <a:rPr lang="zh-TW" sz="1600" kern="100" dirty="0">
                          <a:effectLst/>
                        </a:rPr>
                        <a:t>製造廠</a:t>
                      </a:r>
                      <a:endParaRPr lang="zh-TW" sz="16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48646" marR="48646" marT="0" marB="0"/>
                </a:tc>
                <a:tc>
                  <a:txBody>
                    <a:bodyPr/>
                    <a:lstStyle/>
                    <a:p>
                      <a:pPr marL="304800" algn="l">
                        <a:lnSpc>
                          <a:spcPct val="150000"/>
                        </a:lnSpc>
                      </a:pPr>
                      <a:r>
                        <a:rPr lang="zh-TW" sz="1600" kern="100" dirty="0">
                          <a:effectLst/>
                        </a:rPr>
                        <a:t>政德廣告事業</a:t>
                      </a:r>
                      <a:endParaRPr lang="en-US" altLang="zh-TW" sz="1600" kern="100" dirty="0">
                        <a:effectLst/>
                      </a:endParaRPr>
                    </a:p>
                    <a:p>
                      <a:pPr marL="304800" algn="l">
                        <a:lnSpc>
                          <a:spcPct val="150000"/>
                        </a:lnSpc>
                      </a:pPr>
                      <a:r>
                        <a:rPr lang="zh-TW" sz="1600" kern="100" dirty="0">
                          <a:effectLst/>
                        </a:rPr>
                        <a:t>有限公司</a:t>
                      </a:r>
                      <a:endParaRPr lang="zh-TW" sz="16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48646" marR="48646" marT="0" marB="0"/>
                </a:tc>
                <a:tc>
                  <a:txBody>
                    <a:bodyPr/>
                    <a:lstStyle/>
                    <a:p>
                      <a:pPr marL="304800">
                        <a:lnSpc>
                          <a:spcPct val="15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P1 </a:t>
                      </a:r>
                      <a:r>
                        <a:rPr lang="zh-TW" sz="1600" kern="100" dirty="0">
                          <a:effectLst/>
                        </a:rPr>
                        <a:t>供應鏈規劃</a:t>
                      </a:r>
                      <a:endParaRPr lang="en-US" altLang="zh-TW" sz="1600" kern="100" dirty="0">
                        <a:effectLst/>
                      </a:endParaRPr>
                    </a:p>
                    <a:p>
                      <a:pPr marL="304800">
                        <a:lnSpc>
                          <a:spcPct val="15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P2 </a:t>
                      </a:r>
                      <a:r>
                        <a:rPr lang="zh-TW" sz="1600" kern="100" dirty="0">
                          <a:effectLst/>
                        </a:rPr>
                        <a:t>採購規劃</a:t>
                      </a:r>
                      <a:endParaRPr lang="en-US" altLang="zh-TW" sz="1600" kern="100" dirty="0">
                        <a:effectLst/>
                      </a:endParaRPr>
                    </a:p>
                    <a:p>
                      <a:pPr marL="304800">
                        <a:lnSpc>
                          <a:spcPct val="15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P3 </a:t>
                      </a:r>
                      <a:r>
                        <a:rPr lang="zh-TW" sz="1600" kern="100" dirty="0">
                          <a:effectLst/>
                        </a:rPr>
                        <a:t>生產規劃</a:t>
                      </a:r>
                      <a:endParaRPr lang="en-US" altLang="zh-TW" sz="1600" kern="100" dirty="0">
                        <a:effectLst/>
                      </a:endParaRPr>
                    </a:p>
                    <a:p>
                      <a:pPr marL="304800">
                        <a:lnSpc>
                          <a:spcPct val="15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P4 </a:t>
                      </a:r>
                      <a:r>
                        <a:rPr lang="zh-TW" sz="1600" kern="100" dirty="0">
                          <a:effectLst/>
                        </a:rPr>
                        <a:t>配銷規劃</a:t>
                      </a:r>
                      <a:endParaRPr lang="zh-TW" sz="16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48646" marR="48646" marT="0" marB="0"/>
                </a:tc>
                <a:tc>
                  <a:txBody>
                    <a:bodyPr/>
                    <a:lstStyle/>
                    <a:p>
                      <a:pPr marL="304800">
                        <a:lnSpc>
                          <a:spcPct val="15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S1(MTS)</a:t>
                      </a:r>
                      <a:endParaRPr lang="en-US" altLang="zh-TW" sz="1600" kern="100" dirty="0">
                        <a:effectLst/>
                      </a:endParaRPr>
                    </a:p>
                    <a:p>
                      <a:pPr marL="304800">
                        <a:lnSpc>
                          <a:spcPct val="15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S3(ETO)</a:t>
                      </a:r>
                      <a:r>
                        <a:rPr lang="zh-TW" sz="1600" kern="100" dirty="0">
                          <a:effectLst/>
                        </a:rPr>
                        <a:t>下單至供應商</a:t>
                      </a:r>
                      <a:endParaRPr lang="zh-TW" sz="16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48646" marR="48646" marT="0" marB="0"/>
                </a:tc>
                <a:tc>
                  <a:txBody>
                    <a:bodyPr/>
                    <a:lstStyle/>
                    <a:p>
                      <a:pPr marL="304800">
                        <a:lnSpc>
                          <a:spcPct val="15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M2</a:t>
                      </a:r>
                      <a:r>
                        <a:rPr lang="zh-TW" sz="1600" kern="100" dirty="0">
                          <a:effectLst/>
                        </a:rPr>
                        <a:t>接收訂單至生產線</a:t>
                      </a:r>
                      <a:endParaRPr lang="zh-TW" sz="16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48646" marR="48646" marT="0" marB="0"/>
                </a:tc>
                <a:tc>
                  <a:txBody>
                    <a:bodyPr/>
                    <a:lstStyle/>
                    <a:p>
                      <a:pPr marL="304800">
                        <a:lnSpc>
                          <a:spcPct val="15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D2 (</a:t>
                      </a:r>
                      <a:r>
                        <a:rPr lang="zh-TW" sz="1600" kern="100" dirty="0">
                          <a:effectLst/>
                        </a:rPr>
                        <a:t>製造為</a:t>
                      </a:r>
                      <a:r>
                        <a:rPr lang="en-US" sz="1600" kern="100" dirty="0">
                          <a:effectLst/>
                        </a:rPr>
                        <a:t>M2</a:t>
                      </a:r>
                      <a:r>
                        <a:rPr lang="zh-TW" sz="1600" kern="100" dirty="0">
                          <a:effectLst/>
                        </a:rPr>
                        <a:t>）</a:t>
                      </a:r>
                      <a:endParaRPr lang="zh-TW" sz="16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48646" marR="48646" marT="0" marB="0"/>
                </a:tc>
                <a:extLst>
                  <a:ext uri="{0D108BD9-81ED-4DB2-BD59-A6C34878D82A}">
                    <a16:rowId xmlns:a16="http://schemas.microsoft.com/office/drawing/2014/main" xmlns="" val="371988844"/>
                  </a:ext>
                </a:extLst>
              </a:tr>
              <a:tr h="2380285">
                <a:tc>
                  <a:txBody>
                    <a:bodyPr/>
                    <a:lstStyle/>
                    <a:p>
                      <a:pPr marL="304800">
                        <a:lnSpc>
                          <a:spcPct val="150000"/>
                        </a:lnSpc>
                      </a:pPr>
                      <a:r>
                        <a:rPr lang="zh-TW" sz="1600" kern="100">
                          <a:effectLst/>
                        </a:rPr>
                        <a:t>供應商</a:t>
                      </a:r>
                      <a:endParaRPr lang="zh-TW" sz="16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48646" marR="48646" marT="0" marB="0"/>
                </a:tc>
                <a:tc>
                  <a:txBody>
                    <a:bodyPr/>
                    <a:lstStyle/>
                    <a:p>
                      <a:pPr marL="304800" algn="l">
                        <a:lnSpc>
                          <a:spcPct val="150000"/>
                        </a:lnSpc>
                      </a:pPr>
                      <a:r>
                        <a:rPr lang="zh-TW" sz="1600" kern="100" dirty="0">
                          <a:effectLst/>
                        </a:rPr>
                        <a:t>國喬興業</a:t>
                      </a:r>
                      <a:endParaRPr lang="en-US" altLang="zh-TW" sz="1600" kern="100" dirty="0">
                        <a:effectLst/>
                      </a:endParaRPr>
                    </a:p>
                    <a:p>
                      <a:pPr marL="304800" algn="l">
                        <a:lnSpc>
                          <a:spcPct val="150000"/>
                        </a:lnSpc>
                      </a:pPr>
                      <a:r>
                        <a:rPr lang="zh-TW" sz="1600" kern="100" dirty="0">
                          <a:effectLst/>
                        </a:rPr>
                        <a:t>爵士影像</a:t>
                      </a:r>
                      <a:endParaRPr lang="en-US" altLang="zh-TW" sz="1600" kern="100" dirty="0">
                        <a:effectLst/>
                      </a:endParaRPr>
                    </a:p>
                    <a:p>
                      <a:pPr marL="304800" algn="l">
                        <a:lnSpc>
                          <a:spcPct val="150000"/>
                        </a:lnSpc>
                      </a:pPr>
                      <a:r>
                        <a:rPr lang="zh-TW" sz="1600" kern="100" dirty="0">
                          <a:effectLst/>
                        </a:rPr>
                        <a:t>三傑壓克力</a:t>
                      </a:r>
                      <a:endParaRPr lang="en-US" altLang="zh-TW" sz="1600" kern="100" dirty="0">
                        <a:effectLst/>
                      </a:endParaRPr>
                    </a:p>
                    <a:p>
                      <a:pPr marL="304800" algn="l">
                        <a:lnSpc>
                          <a:spcPct val="150000"/>
                        </a:lnSpc>
                      </a:pPr>
                      <a:r>
                        <a:rPr lang="zh-TW" sz="1600" kern="100" dirty="0">
                          <a:effectLst/>
                        </a:rPr>
                        <a:t>鴻霖螺絲</a:t>
                      </a:r>
                      <a:endParaRPr lang="zh-TW" sz="16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48646" marR="48646" marT="0" marB="0"/>
                </a:tc>
                <a:tc>
                  <a:txBody>
                    <a:bodyPr/>
                    <a:lstStyle/>
                    <a:p>
                      <a:pPr marL="304800">
                        <a:lnSpc>
                          <a:spcPct val="15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P1 </a:t>
                      </a:r>
                      <a:r>
                        <a:rPr lang="zh-TW" sz="1600" kern="100" dirty="0">
                          <a:effectLst/>
                        </a:rPr>
                        <a:t>供應鏈規劃</a:t>
                      </a:r>
                      <a:endParaRPr lang="en-US" altLang="zh-TW" sz="1600" kern="100" dirty="0">
                        <a:effectLst/>
                      </a:endParaRPr>
                    </a:p>
                    <a:p>
                      <a:pPr marL="304800">
                        <a:lnSpc>
                          <a:spcPct val="15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P3 </a:t>
                      </a:r>
                      <a:r>
                        <a:rPr lang="zh-TW" sz="1600" kern="100" dirty="0">
                          <a:effectLst/>
                        </a:rPr>
                        <a:t>生產規劃</a:t>
                      </a:r>
                      <a:endParaRPr lang="en-US" altLang="zh-TW" sz="1600" kern="100" dirty="0">
                        <a:effectLst/>
                      </a:endParaRPr>
                    </a:p>
                    <a:p>
                      <a:pPr marL="304800">
                        <a:lnSpc>
                          <a:spcPct val="15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P4 </a:t>
                      </a:r>
                      <a:r>
                        <a:rPr lang="zh-TW" sz="1600" kern="100" dirty="0">
                          <a:effectLst/>
                        </a:rPr>
                        <a:t>配銷規劃</a:t>
                      </a:r>
                      <a:endParaRPr lang="zh-TW" sz="16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48646" marR="48646" marT="0" marB="0"/>
                </a:tc>
                <a:tc>
                  <a:txBody>
                    <a:bodyPr/>
                    <a:lstStyle/>
                    <a:p>
                      <a:pPr marL="304800">
                        <a:lnSpc>
                          <a:spcPct val="150000"/>
                        </a:lnSpc>
                      </a:pPr>
                      <a:r>
                        <a:rPr lang="en-US" sz="1600" kern="100">
                          <a:effectLst/>
                        </a:rPr>
                        <a:t> </a:t>
                      </a:r>
                      <a:endParaRPr lang="zh-TW" sz="16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48646" marR="48646" marT="0" marB="0"/>
                </a:tc>
                <a:tc>
                  <a:txBody>
                    <a:bodyPr/>
                    <a:lstStyle/>
                    <a:p>
                      <a:pPr marL="304800">
                        <a:lnSpc>
                          <a:spcPct val="15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M1 </a:t>
                      </a:r>
                      <a:r>
                        <a:rPr lang="zh-TW" sz="1600" kern="100" dirty="0">
                          <a:effectLst/>
                        </a:rPr>
                        <a:t>接收訂單至成品倉儲</a:t>
                      </a:r>
                    </a:p>
                    <a:p>
                      <a:pPr marL="304800">
                        <a:lnSpc>
                          <a:spcPct val="15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M3 </a:t>
                      </a:r>
                      <a:r>
                        <a:rPr lang="zh-TW" sz="1600" kern="100" dirty="0">
                          <a:effectLst/>
                        </a:rPr>
                        <a:t>接收訂單至設計單位</a:t>
                      </a:r>
                      <a:endParaRPr lang="zh-TW" sz="16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48646" marR="4864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     D1</a:t>
                      </a:r>
                      <a:r>
                        <a:rPr lang="zh-TW" sz="1600" kern="100" dirty="0">
                          <a:effectLst/>
                        </a:rPr>
                        <a:t>（製造為</a:t>
                      </a:r>
                      <a:r>
                        <a:rPr lang="en-US" sz="1600" kern="100" dirty="0">
                          <a:effectLst/>
                        </a:rPr>
                        <a:t>M1</a:t>
                      </a:r>
                      <a:r>
                        <a:rPr lang="zh-TW" sz="1600" kern="100" dirty="0">
                          <a:effectLst/>
                        </a:rPr>
                        <a:t>）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     D3</a:t>
                      </a:r>
                      <a:r>
                        <a:rPr lang="zh-TW" sz="1600" kern="100" dirty="0">
                          <a:effectLst/>
                        </a:rPr>
                        <a:t>（製造為</a:t>
                      </a:r>
                      <a:r>
                        <a:rPr lang="en-US" sz="1600" kern="100" dirty="0">
                          <a:effectLst/>
                        </a:rPr>
                        <a:t>M3</a:t>
                      </a:r>
                      <a:r>
                        <a:rPr lang="zh-TW" sz="1600" kern="100" dirty="0">
                          <a:effectLst/>
                        </a:rPr>
                        <a:t>）</a:t>
                      </a:r>
                      <a:endParaRPr lang="zh-TW" sz="16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48646" marR="48646" marT="0" marB="0"/>
                </a:tc>
                <a:extLst>
                  <a:ext uri="{0D108BD9-81ED-4DB2-BD59-A6C34878D82A}">
                    <a16:rowId xmlns:a16="http://schemas.microsoft.com/office/drawing/2014/main" xmlns="" val="1142199829"/>
                  </a:ext>
                </a:extLst>
              </a:tr>
            </a:tbl>
          </a:graphicData>
        </a:graphic>
      </p:graphicFrame>
      <p:sp>
        <p:nvSpPr>
          <p:cNvPr id="8" name="Rectangle 2">
            <a:extLst>
              <a:ext uri="{FF2B5EF4-FFF2-40B4-BE49-F238E27FC236}">
                <a16:creationId xmlns:a16="http://schemas.microsoft.com/office/drawing/2014/main" xmlns="" id="{0ED93802-6434-7C58-B39E-5710395834B7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 bwMode="auto">
          <a:xfrm>
            <a:off x="-3803014" y="7092887"/>
            <a:ext cx="1418778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zh-TW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xmlns="" id="{698E0E00-B445-E5B7-C90D-D6D1487531A2}"/>
              </a:ext>
            </a:extLst>
          </p:cNvPr>
          <p:cNvSpPr txBox="1"/>
          <p:nvPr/>
        </p:nvSpPr>
        <p:spPr>
          <a:xfrm>
            <a:off x="3094335" y="147516"/>
            <a:ext cx="62304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/>
              <a:t>供應鏈的結構</a:t>
            </a:r>
            <a:r>
              <a:rPr lang="en-US" altLang="zh-TW" sz="2400" b="1" dirty="0"/>
              <a:t>-</a:t>
            </a:r>
            <a:r>
              <a:rPr lang="zh-TW" altLang="en-US" sz="2400" b="1" dirty="0"/>
              <a:t>供應鏈角色及執行流程種類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4FC7EB-00D1-4B95-9B32-424880137C89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85971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8D7FF6E0-2EF3-B2D2-C895-3F0EE870C28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xmlns="" id="{442AC7A6-657A-7F8B-CF27-4483A4C13EC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28" name="圖片 27">
            <a:extLst>
              <a:ext uri="{FF2B5EF4-FFF2-40B4-BE49-F238E27FC236}">
                <a16:creationId xmlns:a16="http://schemas.microsoft.com/office/drawing/2014/main" xmlns="" id="{9083A1DE-1F51-FB39-16D5-568CF088D7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6847"/>
            <a:ext cx="12191999" cy="6311153"/>
          </a:xfrm>
          <a:prstGeom prst="rect">
            <a:avLst/>
          </a:prstGeom>
        </p:spPr>
      </p:pic>
      <p:pic>
        <p:nvPicPr>
          <p:cNvPr id="29" name="圖片 28">
            <a:extLst>
              <a:ext uri="{FF2B5EF4-FFF2-40B4-BE49-F238E27FC236}">
                <a16:creationId xmlns:a16="http://schemas.microsoft.com/office/drawing/2014/main" xmlns="" id="{B51BDF85-3E8A-A3C8-9F3A-06B34082AD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798137" cy="646232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4FC7EB-00D1-4B95-9B32-424880137C89}" type="slidenum">
              <a:rPr lang="zh-TW" altLang="en-US" smtClean="0"/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43080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xmlns="" id="{041F3536-42DC-C582-8D5C-53E470452CC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5938" y="462423"/>
            <a:ext cx="3417923" cy="461665"/>
          </a:xfrm>
        </p:spPr>
        <p:txBody>
          <a:bodyPr/>
          <a:lstStyle/>
          <a:p>
            <a:r>
              <a:rPr lang="en-US" altLang="zh-TW" dirty="0"/>
              <a:t>Thread Diagram-1</a:t>
            </a:r>
            <a:endParaRPr lang="zh-TW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xmlns="" id="{F0F9E866-A709-68AE-698F-05524F594D1D}"/>
              </a:ext>
            </a:extLst>
          </p:cNvPr>
          <p:cNvSpPr/>
          <p:nvPr/>
        </p:nvSpPr>
        <p:spPr>
          <a:xfrm>
            <a:off x="0" y="1281220"/>
            <a:ext cx="12191999" cy="557677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5" name="直線接點 4">
            <a:extLst>
              <a:ext uri="{FF2B5EF4-FFF2-40B4-BE49-F238E27FC236}">
                <a16:creationId xmlns:a16="http://schemas.microsoft.com/office/drawing/2014/main" xmlns="" id="{BA3827F3-D8D4-7A29-7525-C6A5C391F532}"/>
              </a:ext>
            </a:extLst>
          </p:cNvPr>
          <p:cNvCxnSpPr/>
          <p:nvPr/>
        </p:nvCxnSpPr>
        <p:spPr>
          <a:xfrm>
            <a:off x="3498111" y="1265274"/>
            <a:ext cx="0" cy="52418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接點 5">
            <a:extLst>
              <a:ext uri="{FF2B5EF4-FFF2-40B4-BE49-F238E27FC236}">
                <a16:creationId xmlns:a16="http://schemas.microsoft.com/office/drawing/2014/main" xmlns="" id="{821AFEF8-57E8-BA9C-14E2-2EE7754831D3}"/>
              </a:ext>
            </a:extLst>
          </p:cNvPr>
          <p:cNvCxnSpPr/>
          <p:nvPr/>
        </p:nvCxnSpPr>
        <p:spPr>
          <a:xfrm>
            <a:off x="6712690" y="1281221"/>
            <a:ext cx="0" cy="52418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接點 6">
            <a:extLst>
              <a:ext uri="{FF2B5EF4-FFF2-40B4-BE49-F238E27FC236}">
                <a16:creationId xmlns:a16="http://schemas.microsoft.com/office/drawing/2014/main" xmlns="" id="{71EA3ACE-24E6-1F99-8161-746167F31A17}"/>
              </a:ext>
            </a:extLst>
          </p:cNvPr>
          <p:cNvCxnSpPr/>
          <p:nvPr/>
        </p:nvCxnSpPr>
        <p:spPr>
          <a:xfrm>
            <a:off x="9399183" y="1281221"/>
            <a:ext cx="0" cy="52418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: 圓角 7">
            <a:extLst>
              <a:ext uri="{FF2B5EF4-FFF2-40B4-BE49-F238E27FC236}">
                <a16:creationId xmlns:a16="http://schemas.microsoft.com/office/drawing/2014/main" xmlns="" id="{3DFC9621-015E-5FB2-585D-C3C067FA13C3}"/>
              </a:ext>
            </a:extLst>
          </p:cNvPr>
          <p:cNvSpPr/>
          <p:nvPr/>
        </p:nvSpPr>
        <p:spPr>
          <a:xfrm>
            <a:off x="1446028" y="5677786"/>
            <a:ext cx="1605512" cy="52099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供應商</a:t>
            </a: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xmlns="" id="{851F4491-DFD8-5D69-9E58-3DF92BF700F5}"/>
              </a:ext>
            </a:extLst>
          </p:cNvPr>
          <p:cNvSpPr/>
          <p:nvPr/>
        </p:nvSpPr>
        <p:spPr>
          <a:xfrm>
            <a:off x="4276956" y="5677783"/>
            <a:ext cx="1605512" cy="52099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製造商</a:t>
            </a:r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xmlns="" id="{56DBF8AA-ED00-6D28-B8C2-BEC5337B174E}"/>
              </a:ext>
            </a:extLst>
          </p:cNvPr>
          <p:cNvSpPr/>
          <p:nvPr/>
        </p:nvSpPr>
        <p:spPr>
          <a:xfrm>
            <a:off x="7182904" y="5677783"/>
            <a:ext cx="1605512" cy="52099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總部</a:t>
            </a:r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xmlns="" id="{E4B84997-F11C-CA34-8B47-73F9BAF230AE}"/>
              </a:ext>
            </a:extLst>
          </p:cNvPr>
          <p:cNvSpPr/>
          <p:nvPr/>
        </p:nvSpPr>
        <p:spPr>
          <a:xfrm>
            <a:off x="9658975" y="5677784"/>
            <a:ext cx="1605512" cy="52099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客戶</a:t>
            </a:r>
          </a:p>
        </p:txBody>
      </p:sp>
      <p:sp>
        <p:nvSpPr>
          <p:cNvPr id="12" name="箭號: 向右 11">
            <a:extLst>
              <a:ext uri="{FF2B5EF4-FFF2-40B4-BE49-F238E27FC236}">
                <a16:creationId xmlns:a16="http://schemas.microsoft.com/office/drawing/2014/main" xmlns="" id="{4E313703-0588-CC7B-915F-FFCE4E9A3EFB}"/>
              </a:ext>
            </a:extLst>
          </p:cNvPr>
          <p:cNvSpPr/>
          <p:nvPr/>
        </p:nvSpPr>
        <p:spPr>
          <a:xfrm>
            <a:off x="1334388" y="3586788"/>
            <a:ext cx="871866" cy="680484"/>
          </a:xfrm>
          <a:prstGeom prst="rightArrow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M1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3" name="箭號: 向右 12">
            <a:extLst>
              <a:ext uri="{FF2B5EF4-FFF2-40B4-BE49-F238E27FC236}">
                <a16:creationId xmlns:a16="http://schemas.microsoft.com/office/drawing/2014/main" xmlns="" id="{D37C68E1-653A-85C8-249E-DF8D41167337}"/>
              </a:ext>
            </a:extLst>
          </p:cNvPr>
          <p:cNvSpPr/>
          <p:nvPr/>
        </p:nvSpPr>
        <p:spPr>
          <a:xfrm>
            <a:off x="5720319" y="4086517"/>
            <a:ext cx="871866" cy="680484"/>
          </a:xfrm>
          <a:prstGeom prst="rightArrow">
            <a:avLst/>
          </a:prstGeom>
          <a:solidFill>
            <a:srgbClr val="FFCC9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D2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5" name="箭號: 向右 14">
            <a:extLst>
              <a:ext uri="{FF2B5EF4-FFF2-40B4-BE49-F238E27FC236}">
                <a16:creationId xmlns:a16="http://schemas.microsoft.com/office/drawing/2014/main" xmlns="" id="{090B4FCA-3DBB-7BC1-0715-FE02D25AEA1D}"/>
              </a:ext>
            </a:extLst>
          </p:cNvPr>
          <p:cNvSpPr/>
          <p:nvPr/>
        </p:nvSpPr>
        <p:spPr>
          <a:xfrm>
            <a:off x="1334388" y="4751052"/>
            <a:ext cx="871866" cy="680484"/>
          </a:xfrm>
          <a:prstGeom prst="rightArrow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M3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6" name="箭號: 向右 15">
            <a:extLst>
              <a:ext uri="{FF2B5EF4-FFF2-40B4-BE49-F238E27FC236}">
                <a16:creationId xmlns:a16="http://schemas.microsoft.com/office/drawing/2014/main" xmlns="" id="{BCE830EF-7F09-19C5-3289-81F39024FA81}"/>
              </a:ext>
            </a:extLst>
          </p:cNvPr>
          <p:cNvSpPr/>
          <p:nvPr/>
        </p:nvSpPr>
        <p:spPr>
          <a:xfrm>
            <a:off x="8374266" y="4235373"/>
            <a:ext cx="871866" cy="680484"/>
          </a:xfrm>
          <a:prstGeom prst="rightArrow">
            <a:avLst/>
          </a:prstGeom>
          <a:solidFill>
            <a:srgbClr val="FFCC9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D2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7" name="箭號: 向右 16">
            <a:extLst>
              <a:ext uri="{FF2B5EF4-FFF2-40B4-BE49-F238E27FC236}">
                <a16:creationId xmlns:a16="http://schemas.microsoft.com/office/drawing/2014/main" xmlns="" id="{604A4F17-40C9-4450-2192-DE3348EADFA0}"/>
              </a:ext>
            </a:extLst>
          </p:cNvPr>
          <p:cNvSpPr/>
          <p:nvPr/>
        </p:nvSpPr>
        <p:spPr>
          <a:xfrm>
            <a:off x="2496876" y="3586787"/>
            <a:ext cx="871866" cy="680484"/>
          </a:xfrm>
          <a:prstGeom prst="rightArrow">
            <a:avLst/>
          </a:prstGeom>
          <a:solidFill>
            <a:srgbClr val="FFCC9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D1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8" name="箭號: 向右 17">
            <a:extLst>
              <a:ext uri="{FF2B5EF4-FFF2-40B4-BE49-F238E27FC236}">
                <a16:creationId xmlns:a16="http://schemas.microsoft.com/office/drawing/2014/main" xmlns="" id="{98C11CFE-AE12-9007-CEDA-A17879075DD5}"/>
              </a:ext>
            </a:extLst>
          </p:cNvPr>
          <p:cNvSpPr/>
          <p:nvPr/>
        </p:nvSpPr>
        <p:spPr>
          <a:xfrm>
            <a:off x="2512829" y="4740419"/>
            <a:ext cx="871866" cy="680484"/>
          </a:xfrm>
          <a:prstGeom prst="rightArrow">
            <a:avLst/>
          </a:prstGeom>
          <a:solidFill>
            <a:srgbClr val="FFCC9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D3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9" name="箭號: 向右 18">
            <a:extLst>
              <a:ext uri="{FF2B5EF4-FFF2-40B4-BE49-F238E27FC236}">
                <a16:creationId xmlns:a16="http://schemas.microsoft.com/office/drawing/2014/main" xmlns="" id="{E9F532AC-252A-76BA-24F0-F4C4A55B6E9B}"/>
              </a:ext>
            </a:extLst>
          </p:cNvPr>
          <p:cNvSpPr/>
          <p:nvPr/>
        </p:nvSpPr>
        <p:spPr>
          <a:xfrm>
            <a:off x="3600007" y="3554889"/>
            <a:ext cx="871866" cy="680484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S1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0" name="箭號: 向右 19">
            <a:extLst>
              <a:ext uri="{FF2B5EF4-FFF2-40B4-BE49-F238E27FC236}">
                <a16:creationId xmlns:a16="http://schemas.microsoft.com/office/drawing/2014/main" xmlns="" id="{6EC344F5-BBF1-F1A5-8FCE-19497DCA71C9}"/>
              </a:ext>
            </a:extLst>
          </p:cNvPr>
          <p:cNvSpPr/>
          <p:nvPr/>
        </p:nvSpPr>
        <p:spPr>
          <a:xfrm>
            <a:off x="3620382" y="4740418"/>
            <a:ext cx="871866" cy="680484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S3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1" name="箭號: 向右 20">
            <a:extLst>
              <a:ext uri="{FF2B5EF4-FFF2-40B4-BE49-F238E27FC236}">
                <a16:creationId xmlns:a16="http://schemas.microsoft.com/office/drawing/2014/main" xmlns="" id="{FFBDBCF2-26EE-E38B-2C76-2DBF306123C2}"/>
              </a:ext>
            </a:extLst>
          </p:cNvPr>
          <p:cNvSpPr/>
          <p:nvPr/>
        </p:nvSpPr>
        <p:spPr>
          <a:xfrm>
            <a:off x="4719977" y="4086517"/>
            <a:ext cx="871866" cy="680484"/>
          </a:xfrm>
          <a:prstGeom prst="rightArrow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M2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2" name="箭號: 向右 21">
            <a:extLst>
              <a:ext uri="{FF2B5EF4-FFF2-40B4-BE49-F238E27FC236}">
                <a16:creationId xmlns:a16="http://schemas.microsoft.com/office/drawing/2014/main" xmlns="" id="{7D044523-C361-DAD0-FC8D-407108E14A45}"/>
              </a:ext>
            </a:extLst>
          </p:cNvPr>
          <p:cNvSpPr/>
          <p:nvPr/>
        </p:nvSpPr>
        <p:spPr>
          <a:xfrm>
            <a:off x="7086595" y="3655900"/>
            <a:ext cx="871866" cy="680484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S1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3" name="箭號: 向右 22">
            <a:extLst>
              <a:ext uri="{FF2B5EF4-FFF2-40B4-BE49-F238E27FC236}">
                <a16:creationId xmlns:a16="http://schemas.microsoft.com/office/drawing/2014/main" xmlns="" id="{16C8947B-2359-8934-D8E4-83EFD5CD2B97}"/>
              </a:ext>
            </a:extLst>
          </p:cNvPr>
          <p:cNvSpPr/>
          <p:nvPr/>
        </p:nvSpPr>
        <p:spPr>
          <a:xfrm>
            <a:off x="7106970" y="4841429"/>
            <a:ext cx="871866" cy="680484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S3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4" name="箭號: 向右 23">
            <a:extLst>
              <a:ext uri="{FF2B5EF4-FFF2-40B4-BE49-F238E27FC236}">
                <a16:creationId xmlns:a16="http://schemas.microsoft.com/office/drawing/2014/main" xmlns="" id="{24C82E59-14BA-591E-A933-D06A126203D6}"/>
              </a:ext>
            </a:extLst>
          </p:cNvPr>
          <p:cNvSpPr/>
          <p:nvPr/>
        </p:nvSpPr>
        <p:spPr>
          <a:xfrm>
            <a:off x="10099401" y="3655900"/>
            <a:ext cx="871866" cy="680484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S1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5" name="箭號: 向右 24">
            <a:extLst>
              <a:ext uri="{FF2B5EF4-FFF2-40B4-BE49-F238E27FC236}">
                <a16:creationId xmlns:a16="http://schemas.microsoft.com/office/drawing/2014/main" xmlns="" id="{43432DDA-3E40-CC8D-B686-6BC3C1B5F7D5}"/>
              </a:ext>
            </a:extLst>
          </p:cNvPr>
          <p:cNvSpPr/>
          <p:nvPr/>
        </p:nvSpPr>
        <p:spPr>
          <a:xfrm>
            <a:off x="10119776" y="4841429"/>
            <a:ext cx="871866" cy="680484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S3</a:t>
            </a:r>
            <a:endParaRPr lang="zh-TW" altLang="en-US" dirty="0">
              <a:solidFill>
                <a:schemeClr val="tx1"/>
              </a:solidFill>
            </a:endParaRPr>
          </a:p>
        </p:txBody>
      </p:sp>
      <p:cxnSp>
        <p:nvCxnSpPr>
          <p:cNvPr id="27" name="接點: 肘形 26">
            <a:extLst>
              <a:ext uri="{FF2B5EF4-FFF2-40B4-BE49-F238E27FC236}">
                <a16:creationId xmlns:a16="http://schemas.microsoft.com/office/drawing/2014/main" xmlns="" id="{A1937A50-DEDE-B94C-58E6-30A39628CA8E}"/>
              </a:ext>
            </a:extLst>
          </p:cNvPr>
          <p:cNvCxnSpPr>
            <a:stCxn id="12" idx="3"/>
            <a:endCxn id="17" idx="1"/>
          </p:cNvCxnSpPr>
          <p:nvPr/>
        </p:nvCxnSpPr>
        <p:spPr>
          <a:xfrm flipV="1">
            <a:off x="2206254" y="3927029"/>
            <a:ext cx="290622" cy="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接點: 肘形 28">
            <a:extLst>
              <a:ext uri="{FF2B5EF4-FFF2-40B4-BE49-F238E27FC236}">
                <a16:creationId xmlns:a16="http://schemas.microsoft.com/office/drawing/2014/main" xmlns="" id="{EC72B518-C396-5DD4-4DA5-9EBACCC39A99}"/>
              </a:ext>
            </a:extLst>
          </p:cNvPr>
          <p:cNvCxnSpPr>
            <a:cxnSpLocks/>
            <a:stCxn id="15" idx="3"/>
            <a:endCxn id="18" idx="1"/>
          </p:cNvCxnSpPr>
          <p:nvPr/>
        </p:nvCxnSpPr>
        <p:spPr>
          <a:xfrm flipV="1">
            <a:off x="2206254" y="5080661"/>
            <a:ext cx="306575" cy="1063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接點: 肘形 33">
            <a:extLst>
              <a:ext uri="{FF2B5EF4-FFF2-40B4-BE49-F238E27FC236}">
                <a16:creationId xmlns:a16="http://schemas.microsoft.com/office/drawing/2014/main" xmlns="" id="{A4658F59-1F3F-F4DA-D060-2F1A619026E5}"/>
              </a:ext>
            </a:extLst>
          </p:cNvPr>
          <p:cNvCxnSpPr>
            <a:stCxn id="17" idx="3"/>
            <a:endCxn id="19" idx="1"/>
          </p:cNvCxnSpPr>
          <p:nvPr/>
        </p:nvCxnSpPr>
        <p:spPr>
          <a:xfrm flipV="1">
            <a:off x="3368742" y="3895131"/>
            <a:ext cx="231265" cy="3189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接點: 肘形 35">
            <a:extLst>
              <a:ext uri="{FF2B5EF4-FFF2-40B4-BE49-F238E27FC236}">
                <a16:creationId xmlns:a16="http://schemas.microsoft.com/office/drawing/2014/main" xmlns="" id="{270B73E3-61D8-5C50-9CEE-113E1E49C3F8}"/>
              </a:ext>
            </a:extLst>
          </p:cNvPr>
          <p:cNvCxnSpPr>
            <a:stCxn id="18" idx="3"/>
            <a:endCxn id="20" idx="1"/>
          </p:cNvCxnSpPr>
          <p:nvPr/>
        </p:nvCxnSpPr>
        <p:spPr>
          <a:xfrm flipV="1">
            <a:off x="3384695" y="5080660"/>
            <a:ext cx="235687" cy="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接點: 肘形 37">
            <a:extLst>
              <a:ext uri="{FF2B5EF4-FFF2-40B4-BE49-F238E27FC236}">
                <a16:creationId xmlns:a16="http://schemas.microsoft.com/office/drawing/2014/main" xmlns="" id="{4D5CE57D-42B1-B7DE-5186-C70F78D1B742}"/>
              </a:ext>
            </a:extLst>
          </p:cNvPr>
          <p:cNvCxnSpPr>
            <a:stCxn id="21" idx="1"/>
            <a:endCxn id="19" idx="3"/>
          </p:cNvCxnSpPr>
          <p:nvPr/>
        </p:nvCxnSpPr>
        <p:spPr>
          <a:xfrm rot="10800000">
            <a:off x="4471873" y="3895131"/>
            <a:ext cx="248104" cy="53162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接點: 肘形 39">
            <a:extLst>
              <a:ext uri="{FF2B5EF4-FFF2-40B4-BE49-F238E27FC236}">
                <a16:creationId xmlns:a16="http://schemas.microsoft.com/office/drawing/2014/main" xmlns="" id="{14823566-4653-A79D-36EE-8BD05FA9ABF3}"/>
              </a:ext>
            </a:extLst>
          </p:cNvPr>
          <p:cNvCxnSpPr>
            <a:stCxn id="20" idx="3"/>
          </p:cNvCxnSpPr>
          <p:nvPr/>
        </p:nvCxnSpPr>
        <p:spPr>
          <a:xfrm flipV="1">
            <a:off x="4492248" y="4426760"/>
            <a:ext cx="90385" cy="65390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單箭頭接點 41">
            <a:extLst>
              <a:ext uri="{FF2B5EF4-FFF2-40B4-BE49-F238E27FC236}">
                <a16:creationId xmlns:a16="http://schemas.microsoft.com/office/drawing/2014/main" xmlns="" id="{9C5051C4-CEA9-0E04-7092-6D5DF615967B}"/>
              </a:ext>
            </a:extLst>
          </p:cNvPr>
          <p:cNvCxnSpPr>
            <a:stCxn id="21" idx="3"/>
            <a:endCxn id="13" idx="1"/>
          </p:cNvCxnSpPr>
          <p:nvPr/>
        </p:nvCxnSpPr>
        <p:spPr>
          <a:xfrm>
            <a:off x="5591843" y="4426759"/>
            <a:ext cx="1284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接點: 肘形 43">
            <a:extLst>
              <a:ext uri="{FF2B5EF4-FFF2-40B4-BE49-F238E27FC236}">
                <a16:creationId xmlns:a16="http://schemas.microsoft.com/office/drawing/2014/main" xmlns="" id="{4B287165-BBD9-154C-9939-939CF7429E84}"/>
              </a:ext>
            </a:extLst>
          </p:cNvPr>
          <p:cNvCxnSpPr>
            <a:stCxn id="13" idx="3"/>
            <a:endCxn id="22" idx="1"/>
          </p:cNvCxnSpPr>
          <p:nvPr/>
        </p:nvCxnSpPr>
        <p:spPr>
          <a:xfrm flipV="1">
            <a:off x="6592185" y="3996142"/>
            <a:ext cx="494410" cy="43061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接點: 肘形 45">
            <a:extLst>
              <a:ext uri="{FF2B5EF4-FFF2-40B4-BE49-F238E27FC236}">
                <a16:creationId xmlns:a16="http://schemas.microsoft.com/office/drawing/2014/main" xmlns="" id="{609B241A-A049-88A1-DF5F-DC93186C5011}"/>
              </a:ext>
            </a:extLst>
          </p:cNvPr>
          <p:cNvCxnSpPr>
            <a:cxnSpLocks/>
            <a:stCxn id="13" idx="3"/>
            <a:endCxn id="23" idx="1"/>
          </p:cNvCxnSpPr>
          <p:nvPr/>
        </p:nvCxnSpPr>
        <p:spPr>
          <a:xfrm>
            <a:off x="6592185" y="4426759"/>
            <a:ext cx="514785" cy="75491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接點: 肘形 49">
            <a:extLst>
              <a:ext uri="{FF2B5EF4-FFF2-40B4-BE49-F238E27FC236}">
                <a16:creationId xmlns:a16="http://schemas.microsoft.com/office/drawing/2014/main" xmlns="" id="{0010EE1E-40F3-805A-D5F3-3BEA22CD7458}"/>
              </a:ext>
            </a:extLst>
          </p:cNvPr>
          <p:cNvCxnSpPr>
            <a:cxnSpLocks/>
          </p:cNvCxnSpPr>
          <p:nvPr/>
        </p:nvCxnSpPr>
        <p:spPr>
          <a:xfrm rot="16200000" flipH="1">
            <a:off x="3452918" y="4497199"/>
            <a:ext cx="837315" cy="3"/>
          </a:xfrm>
          <a:prstGeom prst="bentConnector3">
            <a:avLst/>
          </a:prstGeom>
          <a:ln>
            <a:prstDash val="lgDashDot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接點: 肘形 52">
            <a:extLst>
              <a:ext uri="{FF2B5EF4-FFF2-40B4-BE49-F238E27FC236}">
                <a16:creationId xmlns:a16="http://schemas.microsoft.com/office/drawing/2014/main" xmlns="" id="{D2C74D38-1756-35E2-A07A-2D1347587161}"/>
              </a:ext>
            </a:extLst>
          </p:cNvPr>
          <p:cNvCxnSpPr>
            <a:cxnSpLocks/>
          </p:cNvCxnSpPr>
          <p:nvPr/>
        </p:nvCxnSpPr>
        <p:spPr>
          <a:xfrm rot="16200000" flipH="1">
            <a:off x="6954855" y="4555677"/>
            <a:ext cx="837315" cy="3"/>
          </a:xfrm>
          <a:prstGeom prst="bentConnector3">
            <a:avLst/>
          </a:prstGeom>
          <a:ln>
            <a:prstDash val="lgDashDot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接點: 肘形 53">
            <a:extLst>
              <a:ext uri="{FF2B5EF4-FFF2-40B4-BE49-F238E27FC236}">
                <a16:creationId xmlns:a16="http://schemas.microsoft.com/office/drawing/2014/main" xmlns="" id="{69189BC0-CF26-0449-396D-2AB4A7C1E3AF}"/>
              </a:ext>
            </a:extLst>
          </p:cNvPr>
          <p:cNvCxnSpPr>
            <a:cxnSpLocks/>
            <a:stCxn id="16" idx="1"/>
            <a:endCxn id="22" idx="3"/>
          </p:cNvCxnSpPr>
          <p:nvPr/>
        </p:nvCxnSpPr>
        <p:spPr>
          <a:xfrm rot="10800000">
            <a:off x="7958462" y="3996143"/>
            <a:ext cx="415805" cy="57947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接點: 肘形 58">
            <a:extLst>
              <a:ext uri="{FF2B5EF4-FFF2-40B4-BE49-F238E27FC236}">
                <a16:creationId xmlns:a16="http://schemas.microsoft.com/office/drawing/2014/main" xmlns="" id="{75038395-D87A-C963-51C7-2B9056B55EB9}"/>
              </a:ext>
            </a:extLst>
          </p:cNvPr>
          <p:cNvCxnSpPr>
            <a:cxnSpLocks/>
            <a:stCxn id="23" idx="3"/>
          </p:cNvCxnSpPr>
          <p:nvPr/>
        </p:nvCxnSpPr>
        <p:spPr>
          <a:xfrm flipV="1">
            <a:off x="7978836" y="4575615"/>
            <a:ext cx="183007" cy="60605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接點: 肘形 61">
            <a:extLst>
              <a:ext uri="{FF2B5EF4-FFF2-40B4-BE49-F238E27FC236}">
                <a16:creationId xmlns:a16="http://schemas.microsoft.com/office/drawing/2014/main" xmlns="" id="{2A6ECD1F-331C-D9E9-2D8C-45BE08343B6E}"/>
              </a:ext>
            </a:extLst>
          </p:cNvPr>
          <p:cNvCxnSpPr>
            <a:cxnSpLocks/>
            <a:stCxn id="16" idx="3"/>
            <a:endCxn id="24" idx="1"/>
          </p:cNvCxnSpPr>
          <p:nvPr/>
        </p:nvCxnSpPr>
        <p:spPr>
          <a:xfrm flipV="1">
            <a:off x="9246132" y="3996142"/>
            <a:ext cx="853269" cy="57947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接點: 肘形 64">
            <a:extLst>
              <a:ext uri="{FF2B5EF4-FFF2-40B4-BE49-F238E27FC236}">
                <a16:creationId xmlns:a16="http://schemas.microsoft.com/office/drawing/2014/main" xmlns="" id="{F0F6F616-999A-0392-18F9-B25D46DFE1E9}"/>
              </a:ext>
            </a:extLst>
          </p:cNvPr>
          <p:cNvCxnSpPr>
            <a:cxnSpLocks/>
            <a:stCxn id="16" idx="3"/>
            <a:endCxn id="25" idx="1"/>
          </p:cNvCxnSpPr>
          <p:nvPr/>
        </p:nvCxnSpPr>
        <p:spPr>
          <a:xfrm>
            <a:off x="9246132" y="4575615"/>
            <a:ext cx="873644" cy="60605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7717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xmlns="" id="{1E23FA66-91AD-4AE5-BAF8-8AFE50D21A7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xmlns="" id="{3DE3F078-3EFD-45B9-850E-A989E712C97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17130" y="3741710"/>
            <a:ext cx="7427270" cy="646331"/>
          </a:xfrm>
        </p:spPr>
        <p:txBody>
          <a:bodyPr/>
          <a:lstStyle/>
          <a:p>
            <a:r>
              <a:rPr lang="zh-TW" altLang="en-US" sz="4000" dirty="0" smtClean="0"/>
              <a:t>前 言 與 概 論</a:t>
            </a:r>
            <a:endParaRPr lang="zh-CN" altLang="en-US" sz="4000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xmlns="" id="{98C2BE62-5842-471D-B3D5-26B75B3F346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917130" y="4587740"/>
            <a:ext cx="3230372" cy="286232"/>
          </a:xfrm>
        </p:spPr>
        <p:txBody>
          <a:bodyPr/>
          <a:lstStyle/>
          <a:p>
            <a:r>
              <a:rPr lang="en-US" altLang="zh-CN" dirty="0" smtClean="0"/>
              <a:t>Abstract  and  Background Knowledge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56503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xmlns="" id="{041F3536-42DC-C582-8D5C-53E470452CC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5938" y="462423"/>
            <a:ext cx="3417923" cy="461665"/>
          </a:xfrm>
        </p:spPr>
        <p:txBody>
          <a:bodyPr/>
          <a:lstStyle/>
          <a:p>
            <a:r>
              <a:rPr lang="en-US" altLang="zh-TW" dirty="0"/>
              <a:t>Thread Diagram-2</a:t>
            </a:r>
            <a:endParaRPr lang="zh-TW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xmlns="" id="{F0F9E866-A709-68AE-698F-05524F594D1D}"/>
              </a:ext>
            </a:extLst>
          </p:cNvPr>
          <p:cNvSpPr/>
          <p:nvPr/>
        </p:nvSpPr>
        <p:spPr>
          <a:xfrm>
            <a:off x="0" y="1265274"/>
            <a:ext cx="12191999" cy="559272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5" name="直線接點 4">
            <a:extLst>
              <a:ext uri="{FF2B5EF4-FFF2-40B4-BE49-F238E27FC236}">
                <a16:creationId xmlns:a16="http://schemas.microsoft.com/office/drawing/2014/main" xmlns="" id="{BA3827F3-D8D4-7A29-7525-C6A5C391F532}"/>
              </a:ext>
            </a:extLst>
          </p:cNvPr>
          <p:cNvCxnSpPr/>
          <p:nvPr/>
        </p:nvCxnSpPr>
        <p:spPr>
          <a:xfrm>
            <a:off x="3498111" y="1265274"/>
            <a:ext cx="0" cy="52418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接點 5">
            <a:extLst>
              <a:ext uri="{FF2B5EF4-FFF2-40B4-BE49-F238E27FC236}">
                <a16:creationId xmlns:a16="http://schemas.microsoft.com/office/drawing/2014/main" xmlns="" id="{821AFEF8-57E8-BA9C-14E2-2EE7754831D3}"/>
              </a:ext>
            </a:extLst>
          </p:cNvPr>
          <p:cNvCxnSpPr/>
          <p:nvPr/>
        </p:nvCxnSpPr>
        <p:spPr>
          <a:xfrm>
            <a:off x="6712690" y="1281221"/>
            <a:ext cx="0" cy="52418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接點 6">
            <a:extLst>
              <a:ext uri="{FF2B5EF4-FFF2-40B4-BE49-F238E27FC236}">
                <a16:creationId xmlns:a16="http://schemas.microsoft.com/office/drawing/2014/main" xmlns="" id="{71EA3ACE-24E6-1F99-8161-746167F31A17}"/>
              </a:ext>
            </a:extLst>
          </p:cNvPr>
          <p:cNvCxnSpPr/>
          <p:nvPr/>
        </p:nvCxnSpPr>
        <p:spPr>
          <a:xfrm>
            <a:off x="9399183" y="1281221"/>
            <a:ext cx="0" cy="52418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: 圓角 7">
            <a:extLst>
              <a:ext uri="{FF2B5EF4-FFF2-40B4-BE49-F238E27FC236}">
                <a16:creationId xmlns:a16="http://schemas.microsoft.com/office/drawing/2014/main" xmlns="" id="{3DFC9621-015E-5FB2-585D-C3C067FA13C3}"/>
              </a:ext>
            </a:extLst>
          </p:cNvPr>
          <p:cNvSpPr/>
          <p:nvPr/>
        </p:nvSpPr>
        <p:spPr>
          <a:xfrm>
            <a:off x="1446028" y="5677786"/>
            <a:ext cx="1605512" cy="52099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供應商</a:t>
            </a: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xmlns="" id="{851F4491-DFD8-5D69-9E58-3DF92BF700F5}"/>
              </a:ext>
            </a:extLst>
          </p:cNvPr>
          <p:cNvSpPr/>
          <p:nvPr/>
        </p:nvSpPr>
        <p:spPr>
          <a:xfrm>
            <a:off x="4276956" y="5677783"/>
            <a:ext cx="1605512" cy="52099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製造商</a:t>
            </a:r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xmlns="" id="{56DBF8AA-ED00-6D28-B8C2-BEC5337B174E}"/>
              </a:ext>
            </a:extLst>
          </p:cNvPr>
          <p:cNvSpPr/>
          <p:nvPr/>
        </p:nvSpPr>
        <p:spPr>
          <a:xfrm>
            <a:off x="7182904" y="5677783"/>
            <a:ext cx="1605512" cy="52099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總部</a:t>
            </a:r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xmlns="" id="{E4B84997-F11C-CA34-8B47-73F9BAF230AE}"/>
              </a:ext>
            </a:extLst>
          </p:cNvPr>
          <p:cNvSpPr/>
          <p:nvPr/>
        </p:nvSpPr>
        <p:spPr>
          <a:xfrm>
            <a:off x="9658975" y="5677784"/>
            <a:ext cx="1605512" cy="52099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客戶</a:t>
            </a:r>
          </a:p>
        </p:txBody>
      </p:sp>
      <p:sp>
        <p:nvSpPr>
          <p:cNvPr id="12" name="箭號: 向右 11">
            <a:extLst>
              <a:ext uri="{FF2B5EF4-FFF2-40B4-BE49-F238E27FC236}">
                <a16:creationId xmlns:a16="http://schemas.microsoft.com/office/drawing/2014/main" xmlns="" id="{4E313703-0588-CC7B-915F-FFCE4E9A3EFB}"/>
              </a:ext>
            </a:extLst>
          </p:cNvPr>
          <p:cNvSpPr/>
          <p:nvPr/>
        </p:nvSpPr>
        <p:spPr>
          <a:xfrm>
            <a:off x="1334388" y="3586788"/>
            <a:ext cx="871866" cy="680484"/>
          </a:xfrm>
          <a:prstGeom prst="rightArrow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M1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3" name="箭號: 向右 12">
            <a:extLst>
              <a:ext uri="{FF2B5EF4-FFF2-40B4-BE49-F238E27FC236}">
                <a16:creationId xmlns:a16="http://schemas.microsoft.com/office/drawing/2014/main" xmlns="" id="{D37C68E1-653A-85C8-249E-DF8D41167337}"/>
              </a:ext>
            </a:extLst>
          </p:cNvPr>
          <p:cNvSpPr/>
          <p:nvPr/>
        </p:nvSpPr>
        <p:spPr>
          <a:xfrm>
            <a:off x="5720319" y="4086517"/>
            <a:ext cx="871866" cy="680484"/>
          </a:xfrm>
          <a:prstGeom prst="rightArrow">
            <a:avLst/>
          </a:prstGeom>
          <a:solidFill>
            <a:srgbClr val="FFCC9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D2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5" name="箭號: 向右 14">
            <a:extLst>
              <a:ext uri="{FF2B5EF4-FFF2-40B4-BE49-F238E27FC236}">
                <a16:creationId xmlns:a16="http://schemas.microsoft.com/office/drawing/2014/main" xmlns="" id="{090B4FCA-3DBB-7BC1-0715-FE02D25AEA1D}"/>
              </a:ext>
            </a:extLst>
          </p:cNvPr>
          <p:cNvSpPr/>
          <p:nvPr/>
        </p:nvSpPr>
        <p:spPr>
          <a:xfrm>
            <a:off x="1334388" y="4751052"/>
            <a:ext cx="871866" cy="680484"/>
          </a:xfrm>
          <a:prstGeom prst="rightArrow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M3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6" name="箭號: 向右 15">
            <a:extLst>
              <a:ext uri="{FF2B5EF4-FFF2-40B4-BE49-F238E27FC236}">
                <a16:creationId xmlns:a16="http://schemas.microsoft.com/office/drawing/2014/main" xmlns="" id="{BCE830EF-7F09-19C5-3289-81F39024FA81}"/>
              </a:ext>
            </a:extLst>
          </p:cNvPr>
          <p:cNvSpPr/>
          <p:nvPr/>
        </p:nvSpPr>
        <p:spPr>
          <a:xfrm>
            <a:off x="8374266" y="4235373"/>
            <a:ext cx="871866" cy="680484"/>
          </a:xfrm>
          <a:prstGeom prst="rightArrow">
            <a:avLst/>
          </a:prstGeom>
          <a:solidFill>
            <a:srgbClr val="FFCC9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D2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7" name="箭號: 向右 16">
            <a:extLst>
              <a:ext uri="{FF2B5EF4-FFF2-40B4-BE49-F238E27FC236}">
                <a16:creationId xmlns:a16="http://schemas.microsoft.com/office/drawing/2014/main" xmlns="" id="{604A4F17-40C9-4450-2192-DE3348EADFA0}"/>
              </a:ext>
            </a:extLst>
          </p:cNvPr>
          <p:cNvSpPr/>
          <p:nvPr/>
        </p:nvSpPr>
        <p:spPr>
          <a:xfrm>
            <a:off x="2496876" y="3586787"/>
            <a:ext cx="871866" cy="680484"/>
          </a:xfrm>
          <a:prstGeom prst="rightArrow">
            <a:avLst/>
          </a:prstGeom>
          <a:solidFill>
            <a:srgbClr val="FFCC9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D1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8" name="箭號: 向右 17">
            <a:extLst>
              <a:ext uri="{FF2B5EF4-FFF2-40B4-BE49-F238E27FC236}">
                <a16:creationId xmlns:a16="http://schemas.microsoft.com/office/drawing/2014/main" xmlns="" id="{98C11CFE-AE12-9007-CEDA-A17879075DD5}"/>
              </a:ext>
            </a:extLst>
          </p:cNvPr>
          <p:cNvSpPr/>
          <p:nvPr/>
        </p:nvSpPr>
        <p:spPr>
          <a:xfrm>
            <a:off x="2512829" y="4740419"/>
            <a:ext cx="871866" cy="680484"/>
          </a:xfrm>
          <a:prstGeom prst="rightArrow">
            <a:avLst/>
          </a:prstGeom>
          <a:solidFill>
            <a:srgbClr val="FFCC9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D3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9" name="箭號: 向右 18">
            <a:extLst>
              <a:ext uri="{FF2B5EF4-FFF2-40B4-BE49-F238E27FC236}">
                <a16:creationId xmlns:a16="http://schemas.microsoft.com/office/drawing/2014/main" xmlns="" id="{E9F532AC-252A-76BA-24F0-F4C4A55B6E9B}"/>
              </a:ext>
            </a:extLst>
          </p:cNvPr>
          <p:cNvSpPr/>
          <p:nvPr/>
        </p:nvSpPr>
        <p:spPr>
          <a:xfrm>
            <a:off x="3600007" y="3554889"/>
            <a:ext cx="871866" cy="680484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S1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0" name="箭號: 向右 19">
            <a:extLst>
              <a:ext uri="{FF2B5EF4-FFF2-40B4-BE49-F238E27FC236}">
                <a16:creationId xmlns:a16="http://schemas.microsoft.com/office/drawing/2014/main" xmlns="" id="{6EC344F5-BBF1-F1A5-8FCE-19497DCA71C9}"/>
              </a:ext>
            </a:extLst>
          </p:cNvPr>
          <p:cNvSpPr/>
          <p:nvPr/>
        </p:nvSpPr>
        <p:spPr>
          <a:xfrm>
            <a:off x="3620382" y="4740418"/>
            <a:ext cx="871866" cy="680484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S3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1" name="箭號: 向右 20">
            <a:extLst>
              <a:ext uri="{FF2B5EF4-FFF2-40B4-BE49-F238E27FC236}">
                <a16:creationId xmlns:a16="http://schemas.microsoft.com/office/drawing/2014/main" xmlns="" id="{FFBDBCF2-26EE-E38B-2C76-2DBF306123C2}"/>
              </a:ext>
            </a:extLst>
          </p:cNvPr>
          <p:cNvSpPr/>
          <p:nvPr/>
        </p:nvSpPr>
        <p:spPr>
          <a:xfrm>
            <a:off x="4719977" y="4086517"/>
            <a:ext cx="871866" cy="680484"/>
          </a:xfrm>
          <a:prstGeom prst="rightArrow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M2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2" name="箭號: 向右 21">
            <a:extLst>
              <a:ext uri="{FF2B5EF4-FFF2-40B4-BE49-F238E27FC236}">
                <a16:creationId xmlns:a16="http://schemas.microsoft.com/office/drawing/2014/main" xmlns="" id="{7D044523-C361-DAD0-FC8D-407108E14A45}"/>
              </a:ext>
            </a:extLst>
          </p:cNvPr>
          <p:cNvSpPr/>
          <p:nvPr/>
        </p:nvSpPr>
        <p:spPr>
          <a:xfrm>
            <a:off x="7086595" y="3655900"/>
            <a:ext cx="871866" cy="680484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S1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3" name="箭號: 向右 22">
            <a:extLst>
              <a:ext uri="{FF2B5EF4-FFF2-40B4-BE49-F238E27FC236}">
                <a16:creationId xmlns:a16="http://schemas.microsoft.com/office/drawing/2014/main" xmlns="" id="{16C8947B-2359-8934-D8E4-83EFD5CD2B97}"/>
              </a:ext>
            </a:extLst>
          </p:cNvPr>
          <p:cNvSpPr/>
          <p:nvPr/>
        </p:nvSpPr>
        <p:spPr>
          <a:xfrm>
            <a:off x="7106970" y="4841429"/>
            <a:ext cx="871866" cy="680484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S3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4" name="箭號: 向右 23">
            <a:extLst>
              <a:ext uri="{FF2B5EF4-FFF2-40B4-BE49-F238E27FC236}">
                <a16:creationId xmlns:a16="http://schemas.microsoft.com/office/drawing/2014/main" xmlns="" id="{24C82E59-14BA-591E-A933-D06A126203D6}"/>
              </a:ext>
            </a:extLst>
          </p:cNvPr>
          <p:cNvSpPr/>
          <p:nvPr/>
        </p:nvSpPr>
        <p:spPr>
          <a:xfrm>
            <a:off x="10099401" y="3655900"/>
            <a:ext cx="871866" cy="680484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S1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5" name="箭號: 向右 24">
            <a:extLst>
              <a:ext uri="{FF2B5EF4-FFF2-40B4-BE49-F238E27FC236}">
                <a16:creationId xmlns:a16="http://schemas.microsoft.com/office/drawing/2014/main" xmlns="" id="{43432DDA-3E40-CC8D-B686-6BC3C1B5F7D5}"/>
              </a:ext>
            </a:extLst>
          </p:cNvPr>
          <p:cNvSpPr/>
          <p:nvPr/>
        </p:nvSpPr>
        <p:spPr>
          <a:xfrm>
            <a:off x="10119776" y="4841429"/>
            <a:ext cx="871866" cy="680484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S3</a:t>
            </a:r>
            <a:endParaRPr lang="zh-TW" altLang="en-US" dirty="0">
              <a:solidFill>
                <a:schemeClr val="tx1"/>
              </a:solidFill>
            </a:endParaRPr>
          </a:p>
        </p:txBody>
      </p:sp>
      <p:cxnSp>
        <p:nvCxnSpPr>
          <p:cNvPr id="27" name="接點: 肘形 26">
            <a:extLst>
              <a:ext uri="{FF2B5EF4-FFF2-40B4-BE49-F238E27FC236}">
                <a16:creationId xmlns:a16="http://schemas.microsoft.com/office/drawing/2014/main" xmlns="" id="{A1937A50-DEDE-B94C-58E6-30A39628CA8E}"/>
              </a:ext>
            </a:extLst>
          </p:cNvPr>
          <p:cNvCxnSpPr>
            <a:stCxn id="12" idx="3"/>
            <a:endCxn id="17" idx="1"/>
          </p:cNvCxnSpPr>
          <p:nvPr/>
        </p:nvCxnSpPr>
        <p:spPr>
          <a:xfrm flipV="1">
            <a:off x="2206254" y="3927029"/>
            <a:ext cx="290622" cy="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接點: 肘形 28">
            <a:extLst>
              <a:ext uri="{FF2B5EF4-FFF2-40B4-BE49-F238E27FC236}">
                <a16:creationId xmlns:a16="http://schemas.microsoft.com/office/drawing/2014/main" xmlns="" id="{EC72B518-C396-5DD4-4DA5-9EBACCC39A99}"/>
              </a:ext>
            </a:extLst>
          </p:cNvPr>
          <p:cNvCxnSpPr>
            <a:cxnSpLocks/>
            <a:stCxn id="15" idx="3"/>
            <a:endCxn id="18" idx="1"/>
          </p:cNvCxnSpPr>
          <p:nvPr/>
        </p:nvCxnSpPr>
        <p:spPr>
          <a:xfrm flipV="1">
            <a:off x="2206254" y="5080661"/>
            <a:ext cx="306575" cy="1063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接點: 肘形 33">
            <a:extLst>
              <a:ext uri="{FF2B5EF4-FFF2-40B4-BE49-F238E27FC236}">
                <a16:creationId xmlns:a16="http://schemas.microsoft.com/office/drawing/2014/main" xmlns="" id="{A4658F59-1F3F-F4DA-D060-2F1A619026E5}"/>
              </a:ext>
            </a:extLst>
          </p:cNvPr>
          <p:cNvCxnSpPr>
            <a:stCxn id="17" idx="3"/>
            <a:endCxn id="19" idx="1"/>
          </p:cNvCxnSpPr>
          <p:nvPr/>
        </p:nvCxnSpPr>
        <p:spPr>
          <a:xfrm flipV="1">
            <a:off x="3368742" y="3895131"/>
            <a:ext cx="231265" cy="3189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接點: 肘形 35">
            <a:extLst>
              <a:ext uri="{FF2B5EF4-FFF2-40B4-BE49-F238E27FC236}">
                <a16:creationId xmlns:a16="http://schemas.microsoft.com/office/drawing/2014/main" xmlns="" id="{270B73E3-61D8-5C50-9CEE-113E1E49C3F8}"/>
              </a:ext>
            </a:extLst>
          </p:cNvPr>
          <p:cNvCxnSpPr>
            <a:stCxn id="18" idx="3"/>
            <a:endCxn id="20" idx="1"/>
          </p:cNvCxnSpPr>
          <p:nvPr/>
        </p:nvCxnSpPr>
        <p:spPr>
          <a:xfrm flipV="1">
            <a:off x="3384695" y="5080660"/>
            <a:ext cx="235687" cy="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接點: 肘形 37">
            <a:extLst>
              <a:ext uri="{FF2B5EF4-FFF2-40B4-BE49-F238E27FC236}">
                <a16:creationId xmlns:a16="http://schemas.microsoft.com/office/drawing/2014/main" xmlns="" id="{4D5CE57D-42B1-B7DE-5186-C70F78D1B742}"/>
              </a:ext>
            </a:extLst>
          </p:cNvPr>
          <p:cNvCxnSpPr>
            <a:stCxn id="21" idx="1"/>
            <a:endCxn id="19" idx="3"/>
          </p:cNvCxnSpPr>
          <p:nvPr/>
        </p:nvCxnSpPr>
        <p:spPr>
          <a:xfrm rot="10800000">
            <a:off x="4471873" y="3895131"/>
            <a:ext cx="248104" cy="53162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接點: 肘形 39">
            <a:extLst>
              <a:ext uri="{FF2B5EF4-FFF2-40B4-BE49-F238E27FC236}">
                <a16:creationId xmlns:a16="http://schemas.microsoft.com/office/drawing/2014/main" xmlns="" id="{14823566-4653-A79D-36EE-8BD05FA9ABF3}"/>
              </a:ext>
            </a:extLst>
          </p:cNvPr>
          <p:cNvCxnSpPr>
            <a:stCxn id="20" idx="3"/>
          </p:cNvCxnSpPr>
          <p:nvPr/>
        </p:nvCxnSpPr>
        <p:spPr>
          <a:xfrm flipV="1">
            <a:off x="4492248" y="4426760"/>
            <a:ext cx="90385" cy="65390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單箭頭接點 41">
            <a:extLst>
              <a:ext uri="{FF2B5EF4-FFF2-40B4-BE49-F238E27FC236}">
                <a16:creationId xmlns:a16="http://schemas.microsoft.com/office/drawing/2014/main" xmlns="" id="{9C5051C4-CEA9-0E04-7092-6D5DF615967B}"/>
              </a:ext>
            </a:extLst>
          </p:cNvPr>
          <p:cNvCxnSpPr>
            <a:stCxn id="21" idx="3"/>
            <a:endCxn id="13" idx="1"/>
          </p:cNvCxnSpPr>
          <p:nvPr/>
        </p:nvCxnSpPr>
        <p:spPr>
          <a:xfrm>
            <a:off x="5591843" y="4426759"/>
            <a:ext cx="1284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接點: 肘形 43">
            <a:extLst>
              <a:ext uri="{FF2B5EF4-FFF2-40B4-BE49-F238E27FC236}">
                <a16:creationId xmlns:a16="http://schemas.microsoft.com/office/drawing/2014/main" xmlns="" id="{4B287165-BBD9-154C-9939-939CF7429E84}"/>
              </a:ext>
            </a:extLst>
          </p:cNvPr>
          <p:cNvCxnSpPr>
            <a:stCxn id="13" idx="3"/>
            <a:endCxn id="22" idx="1"/>
          </p:cNvCxnSpPr>
          <p:nvPr/>
        </p:nvCxnSpPr>
        <p:spPr>
          <a:xfrm flipV="1">
            <a:off x="6592185" y="3996142"/>
            <a:ext cx="494410" cy="43061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接點: 肘形 45">
            <a:extLst>
              <a:ext uri="{FF2B5EF4-FFF2-40B4-BE49-F238E27FC236}">
                <a16:creationId xmlns:a16="http://schemas.microsoft.com/office/drawing/2014/main" xmlns="" id="{609B241A-A049-88A1-DF5F-DC93186C5011}"/>
              </a:ext>
            </a:extLst>
          </p:cNvPr>
          <p:cNvCxnSpPr>
            <a:cxnSpLocks/>
            <a:stCxn id="13" idx="3"/>
            <a:endCxn id="23" idx="1"/>
          </p:cNvCxnSpPr>
          <p:nvPr/>
        </p:nvCxnSpPr>
        <p:spPr>
          <a:xfrm>
            <a:off x="6592185" y="4426759"/>
            <a:ext cx="514785" cy="75491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接點: 肘形 49">
            <a:extLst>
              <a:ext uri="{FF2B5EF4-FFF2-40B4-BE49-F238E27FC236}">
                <a16:creationId xmlns:a16="http://schemas.microsoft.com/office/drawing/2014/main" xmlns="" id="{0010EE1E-40F3-805A-D5F3-3BEA22CD7458}"/>
              </a:ext>
            </a:extLst>
          </p:cNvPr>
          <p:cNvCxnSpPr>
            <a:cxnSpLocks/>
          </p:cNvCxnSpPr>
          <p:nvPr/>
        </p:nvCxnSpPr>
        <p:spPr>
          <a:xfrm rot="16200000" flipH="1">
            <a:off x="3452918" y="4497199"/>
            <a:ext cx="837315" cy="3"/>
          </a:xfrm>
          <a:prstGeom prst="bentConnector3">
            <a:avLst/>
          </a:prstGeom>
          <a:ln>
            <a:prstDash val="lgDashDot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接點: 肘形 52">
            <a:extLst>
              <a:ext uri="{FF2B5EF4-FFF2-40B4-BE49-F238E27FC236}">
                <a16:creationId xmlns:a16="http://schemas.microsoft.com/office/drawing/2014/main" xmlns="" id="{D2C74D38-1756-35E2-A07A-2D1347587161}"/>
              </a:ext>
            </a:extLst>
          </p:cNvPr>
          <p:cNvCxnSpPr>
            <a:cxnSpLocks/>
          </p:cNvCxnSpPr>
          <p:nvPr/>
        </p:nvCxnSpPr>
        <p:spPr>
          <a:xfrm rot="16200000" flipH="1">
            <a:off x="6954855" y="4555677"/>
            <a:ext cx="837315" cy="3"/>
          </a:xfrm>
          <a:prstGeom prst="bentConnector3">
            <a:avLst/>
          </a:prstGeom>
          <a:ln>
            <a:prstDash val="lgDashDot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接點: 肘形 53">
            <a:extLst>
              <a:ext uri="{FF2B5EF4-FFF2-40B4-BE49-F238E27FC236}">
                <a16:creationId xmlns:a16="http://schemas.microsoft.com/office/drawing/2014/main" xmlns="" id="{69189BC0-CF26-0449-396D-2AB4A7C1E3AF}"/>
              </a:ext>
            </a:extLst>
          </p:cNvPr>
          <p:cNvCxnSpPr>
            <a:cxnSpLocks/>
            <a:stCxn id="16" idx="1"/>
            <a:endCxn id="22" idx="3"/>
          </p:cNvCxnSpPr>
          <p:nvPr/>
        </p:nvCxnSpPr>
        <p:spPr>
          <a:xfrm rot="10800000">
            <a:off x="7958462" y="3996143"/>
            <a:ext cx="415805" cy="57947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接點: 肘形 58">
            <a:extLst>
              <a:ext uri="{FF2B5EF4-FFF2-40B4-BE49-F238E27FC236}">
                <a16:creationId xmlns:a16="http://schemas.microsoft.com/office/drawing/2014/main" xmlns="" id="{75038395-D87A-C963-51C7-2B9056B55EB9}"/>
              </a:ext>
            </a:extLst>
          </p:cNvPr>
          <p:cNvCxnSpPr>
            <a:cxnSpLocks/>
            <a:stCxn id="23" idx="3"/>
          </p:cNvCxnSpPr>
          <p:nvPr/>
        </p:nvCxnSpPr>
        <p:spPr>
          <a:xfrm flipV="1">
            <a:off x="7978836" y="4575615"/>
            <a:ext cx="183007" cy="60605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接點: 肘形 61">
            <a:extLst>
              <a:ext uri="{FF2B5EF4-FFF2-40B4-BE49-F238E27FC236}">
                <a16:creationId xmlns:a16="http://schemas.microsoft.com/office/drawing/2014/main" xmlns="" id="{2A6ECD1F-331C-D9E9-2D8C-45BE08343B6E}"/>
              </a:ext>
            </a:extLst>
          </p:cNvPr>
          <p:cNvCxnSpPr>
            <a:cxnSpLocks/>
            <a:stCxn id="16" idx="3"/>
            <a:endCxn id="24" idx="1"/>
          </p:cNvCxnSpPr>
          <p:nvPr/>
        </p:nvCxnSpPr>
        <p:spPr>
          <a:xfrm flipV="1">
            <a:off x="9246132" y="3996142"/>
            <a:ext cx="853269" cy="57947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接點: 肘形 64">
            <a:extLst>
              <a:ext uri="{FF2B5EF4-FFF2-40B4-BE49-F238E27FC236}">
                <a16:creationId xmlns:a16="http://schemas.microsoft.com/office/drawing/2014/main" xmlns="" id="{F0F6F616-999A-0392-18F9-B25D46DFE1E9}"/>
              </a:ext>
            </a:extLst>
          </p:cNvPr>
          <p:cNvCxnSpPr>
            <a:cxnSpLocks/>
            <a:stCxn id="16" idx="3"/>
            <a:endCxn id="25" idx="1"/>
          </p:cNvCxnSpPr>
          <p:nvPr/>
        </p:nvCxnSpPr>
        <p:spPr>
          <a:xfrm>
            <a:off x="9246132" y="4575615"/>
            <a:ext cx="873644" cy="60605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箭號: 向右 13">
            <a:extLst>
              <a:ext uri="{FF2B5EF4-FFF2-40B4-BE49-F238E27FC236}">
                <a16:creationId xmlns:a16="http://schemas.microsoft.com/office/drawing/2014/main" xmlns="" id="{33B2BBFF-082C-0C8E-99E0-7A1D358D2A81}"/>
              </a:ext>
            </a:extLst>
          </p:cNvPr>
          <p:cNvSpPr/>
          <p:nvPr/>
        </p:nvSpPr>
        <p:spPr>
          <a:xfrm>
            <a:off x="2473729" y="2407533"/>
            <a:ext cx="871866" cy="680484"/>
          </a:xfrm>
          <a:prstGeom prst="rightArrow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P4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6" name="箭號: 向右 25">
            <a:extLst>
              <a:ext uri="{FF2B5EF4-FFF2-40B4-BE49-F238E27FC236}">
                <a16:creationId xmlns:a16="http://schemas.microsoft.com/office/drawing/2014/main" xmlns="" id="{7722EFD6-7424-82C1-DB02-1658290E42C0}"/>
              </a:ext>
            </a:extLst>
          </p:cNvPr>
          <p:cNvSpPr/>
          <p:nvPr/>
        </p:nvSpPr>
        <p:spPr>
          <a:xfrm>
            <a:off x="1357407" y="2395469"/>
            <a:ext cx="871866" cy="680484"/>
          </a:xfrm>
          <a:prstGeom prst="rightArrow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P3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30" name="箭號: 向右 29">
            <a:extLst>
              <a:ext uri="{FF2B5EF4-FFF2-40B4-BE49-F238E27FC236}">
                <a16:creationId xmlns:a16="http://schemas.microsoft.com/office/drawing/2014/main" xmlns="" id="{BC143216-81F1-C02B-3E61-8D58155234AB}"/>
              </a:ext>
            </a:extLst>
          </p:cNvPr>
          <p:cNvSpPr/>
          <p:nvPr/>
        </p:nvSpPr>
        <p:spPr>
          <a:xfrm>
            <a:off x="5738929" y="2434832"/>
            <a:ext cx="871866" cy="680484"/>
          </a:xfrm>
          <a:prstGeom prst="rightArrow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P4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31" name="箭號: 向右 30">
            <a:extLst>
              <a:ext uri="{FF2B5EF4-FFF2-40B4-BE49-F238E27FC236}">
                <a16:creationId xmlns:a16="http://schemas.microsoft.com/office/drawing/2014/main" xmlns="" id="{EA06C18A-EBDD-C68E-BC83-4A5195C9FF3F}"/>
              </a:ext>
            </a:extLst>
          </p:cNvPr>
          <p:cNvSpPr/>
          <p:nvPr/>
        </p:nvSpPr>
        <p:spPr>
          <a:xfrm>
            <a:off x="4622607" y="2422768"/>
            <a:ext cx="871866" cy="680484"/>
          </a:xfrm>
          <a:prstGeom prst="rightArrow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P3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32" name="箭號: 向右 31">
            <a:extLst>
              <a:ext uri="{FF2B5EF4-FFF2-40B4-BE49-F238E27FC236}">
                <a16:creationId xmlns:a16="http://schemas.microsoft.com/office/drawing/2014/main" xmlns="" id="{2A32CCA1-C1B8-01D9-9BC7-4218B2385A6D}"/>
              </a:ext>
            </a:extLst>
          </p:cNvPr>
          <p:cNvSpPr/>
          <p:nvPr/>
        </p:nvSpPr>
        <p:spPr>
          <a:xfrm>
            <a:off x="8263033" y="2434832"/>
            <a:ext cx="871866" cy="680484"/>
          </a:xfrm>
          <a:prstGeom prst="rightArrow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P4</a:t>
            </a:r>
            <a:endParaRPr lang="zh-TW" altLang="en-US" dirty="0">
              <a:solidFill>
                <a:schemeClr val="tx1"/>
              </a:solidFill>
            </a:endParaRPr>
          </a:p>
        </p:txBody>
      </p:sp>
      <p:cxnSp>
        <p:nvCxnSpPr>
          <p:cNvPr id="33" name="接點: 肘形 32">
            <a:extLst>
              <a:ext uri="{FF2B5EF4-FFF2-40B4-BE49-F238E27FC236}">
                <a16:creationId xmlns:a16="http://schemas.microsoft.com/office/drawing/2014/main" xmlns="" id="{D9B19320-12F4-7E0B-5E9D-B80A3FE54B30}"/>
              </a:ext>
            </a:extLst>
          </p:cNvPr>
          <p:cNvCxnSpPr>
            <a:cxnSpLocks/>
          </p:cNvCxnSpPr>
          <p:nvPr/>
        </p:nvCxnSpPr>
        <p:spPr>
          <a:xfrm rot="16200000" flipH="1">
            <a:off x="7898605" y="3636135"/>
            <a:ext cx="1400496" cy="1"/>
          </a:xfrm>
          <a:prstGeom prst="bentConnector3">
            <a:avLst/>
          </a:prstGeom>
          <a:ln>
            <a:prstDash val="lgDashDot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接點: 肘形 36">
            <a:extLst>
              <a:ext uri="{FF2B5EF4-FFF2-40B4-BE49-F238E27FC236}">
                <a16:creationId xmlns:a16="http://schemas.microsoft.com/office/drawing/2014/main" xmlns="" id="{101DF8C4-1978-FCC3-AC4C-65293E853F46}"/>
              </a:ext>
            </a:extLst>
          </p:cNvPr>
          <p:cNvCxnSpPr>
            <a:cxnSpLocks/>
          </p:cNvCxnSpPr>
          <p:nvPr/>
        </p:nvCxnSpPr>
        <p:spPr>
          <a:xfrm rot="16200000" flipH="1">
            <a:off x="5377181" y="3576160"/>
            <a:ext cx="1270577" cy="1"/>
          </a:xfrm>
          <a:prstGeom prst="bentConnector3">
            <a:avLst/>
          </a:prstGeom>
          <a:ln>
            <a:prstDash val="lgDashDot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接點: 肘形 40">
            <a:extLst>
              <a:ext uri="{FF2B5EF4-FFF2-40B4-BE49-F238E27FC236}">
                <a16:creationId xmlns:a16="http://schemas.microsoft.com/office/drawing/2014/main" xmlns="" id="{F4EBBAF5-4BFD-750F-3CB5-37448A236905}"/>
              </a:ext>
            </a:extLst>
          </p:cNvPr>
          <p:cNvCxnSpPr>
            <a:cxnSpLocks/>
          </p:cNvCxnSpPr>
          <p:nvPr/>
        </p:nvCxnSpPr>
        <p:spPr>
          <a:xfrm rot="16200000" flipH="1">
            <a:off x="4299028" y="3558643"/>
            <a:ext cx="1270577" cy="1"/>
          </a:xfrm>
          <a:prstGeom prst="bentConnector3">
            <a:avLst/>
          </a:prstGeom>
          <a:ln>
            <a:prstDash val="lgDashDot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接點: 肘形 42">
            <a:extLst>
              <a:ext uri="{FF2B5EF4-FFF2-40B4-BE49-F238E27FC236}">
                <a16:creationId xmlns:a16="http://schemas.microsoft.com/office/drawing/2014/main" xmlns="" id="{06D2B5E8-9169-FDD8-F290-824A918CE535}"/>
              </a:ext>
            </a:extLst>
          </p:cNvPr>
          <p:cNvCxnSpPr>
            <a:cxnSpLocks/>
          </p:cNvCxnSpPr>
          <p:nvPr/>
        </p:nvCxnSpPr>
        <p:spPr>
          <a:xfrm rot="5400000">
            <a:off x="1252208" y="3317843"/>
            <a:ext cx="828479" cy="1"/>
          </a:xfrm>
          <a:prstGeom prst="bentConnector3">
            <a:avLst/>
          </a:prstGeom>
          <a:ln>
            <a:prstDash val="lgDashDot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接點: 肘形 47">
            <a:extLst>
              <a:ext uri="{FF2B5EF4-FFF2-40B4-BE49-F238E27FC236}">
                <a16:creationId xmlns:a16="http://schemas.microsoft.com/office/drawing/2014/main" xmlns="" id="{31910915-7B19-346B-1BC0-F27FC9B946C4}"/>
              </a:ext>
            </a:extLst>
          </p:cNvPr>
          <p:cNvCxnSpPr>
            <a:cxnSpLocks/>
          </p:cNvCxnSpPr>
          <p:nvPr/>
        </p:nvCxnSpPr>
        <p:spPr>
          <a:xfrm rot="5400000">
            <a:off x="2349264" y="3331369"/>
            <a:ext cx="828479" cy="1"/>
          </a:xfrm>
          <a:prstGeom prst="bentConnector3">
            <a:avLst/>
          </a:prstGeom>
          <a:ln>
            <a:prstDash val="lgDashDot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1565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xmlns="" id="{041F3536-42DC-C582-8D5C-53E470452CC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5938" y="462423"/>
            <a:ext cx="3417923" cy="461665"/>
          </a:xfrm>
        </p:spPr>
        <p:txBody>
          <a:bodyPr/>
          <a:lstStyle/>
          <a:p>
            <a:r>
              <a:rPr lang="en-US" altLang="zh-TW" dirty="0"/>
              <a:t>Thread Diagram-3</a:t>
            </a:r>
            <a:endParaRPr lang="zh-TW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xmlns="" id="{F0F9E866-A709-68AE-698F-05524F594D1D}"/>
              </a:ext>
            </a:extLst>
          </p:cNvPr>
          <p:cNvSpPr/>
          <p:nvPr/>
        </p:nvSpPr>
        <p:spPr>
          <a:xfrm>
            <a:off x="0" y="1265274"/>
            <a:ext cx="12129247" cy="559272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5" name="直線接點 4">
            <a:extLst>
              <a:ext uri="{FF2B5EF4-FFF2-40B4-BE49-F238E27FC236}">
                <a16:creationId xmlns:a16="http://schemas.microsoft.com/office/drawing/2014/main" xmlns="" id="{BA3827F3-D8D4-7A29-7525-C6A5C391F532}"/>
              </a:ext>
            </a:extLst>
          </p:cNvPr>
          <p:cNvCxnSpPr/>
          <p:nvPr/>
        </p:nvCxnSpPr>
        <p:spPr>
          <a:xfrm>
            <a:off x="3498111" y="1265274"/>
            <a:ext cx="0" cy="52418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接點 5">
            <a:extLst>
              <a:ext uri="{FF2B5EF4-FFF2-40B4-BE49-F238E27FC236}">
                <a16:creationId xmlns:a16="http://schemas.microsoft.com/office/drawing/2014/main" xmlns="" id="{821AFEF8-57E8-BA9C-14E2-2EE7754831D3}"/>
              </a:ext>
            </a:extLst>
          </p:cNvPr>
          <p:cNvCxnSpPr/>
          <p:nvPr/>
        </p:nvCxnSpPr>
        <p:spPr>
          <a:xfrm>
            <a:off x="6712690" y="1281221"/>
            <a:ext cx="0" cy="52418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接點 6">
            <a:extLst>
              <a:ext uri="{FF2B5EF4-FFF2-40B4-BE49-F238E27FC236}">
                <a16:creationId xmlns:a16="http://schemas.microsoft.com/office/drawing/2014/main" xmlns="" id="{71EA3ACE-24E6-1F99-8161-746167F31A17}"/>
              </a:ext>
            </a:extLst>
          </p:cNvPr>
          <p:cNvCxnSpPr/>
          <p:nvPr/>
        </p:nvCxnSpPr>
        <p:spPr>
          <a:xfrm>
            <a:off x="9399183" y="1281221"/>
            <a:ext cx="0" cy="52418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: 圓角 7">
            <a:extLst>
              <a:ext uri="{FF2B5EF4-FFF2-40B4-BE49-F238E27FC236}">
                <a16:creationId xmlns:a16="http://schemas.microsoft.com/office/drawing/2014/main" xmlns="" id="{3DFC9621-015E-5FB2-585D-C3C067FA13C3}"/>
              </a:ext>
            </a:extLst>
          </p:cNvPr>
          <p:cNvSpPr/>
          <p:nvPr/>
        </p:nvSpPr>
        <p:spPr>
          <a:xfrm>
            <a:off x="1446028" y="5677786"/>
            <a:ext cx="1605512" cy="52099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供應商</a:t>
            </a: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xmlns="" id="{851F4491-DFD8-5D69-9E58-3DF92BF700F5}"/>
              </a:ext>
            </a:extLst>
          </p:cNvPr>
          <p:cNvSpPr/>
          <p:nvPr/>
        </p:nvSpPr>
        <p:spPr>
          <a:xfrm>
            <a:off x="4276956" y="5677783"/>
            <a:ext cx="1605512" cy="52099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製造商</a:t>
            </a:r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xmlns="" id="{56DBF8AA-ED00-6D28-B8C2-BEC5337B174E}"/>
              </a:ext>
            </a:extLst>
          </p:cNvPr>
          <p:cNvSpPr/>
          <p:nvPr/>
        </p:nvSpPr>
        <p:spPr>
          <a:xfrm>
            <a:off x="7182904" y="5677783"/>
            <a:ext cx="1605512" cy="52099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總部</a:t>
            </a:r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xmlns="" id="{E4B84997-F11C-CA34-8B47-73F9BAF230AE}"/>
              </a:ext>
            </a:extLst>
          </p:cNvPr>
          <p:cNvSpPr/>
          <p:nvPr/>
        </p:nvSpPr>
        <p:spPr>
          <a:xfrm>
            <a:off x="9658975" y="5677784"/>
            <a:ext cx="1605512" cy="52099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客戶</a:t>
            </a:r>
          </a:p>
        </p:txBody>
      </p:sp>
      <p:sp>
        <p:nvSpPr>
          <p:cNvPr id="12" name="箭號: 向右 11">
            <a:extLst>
              <a:ext uri="{FF2B5EF4-FFF2-40B4-BE49-F238E27FC236}">
                <a16:creationId xmlns:a16="http://schemas.microsoft.com/office/drawing/2014/main" xmlns="" id="{4E313703-0588-CC7B-915F-FFCE4E9A3EFB}"/>
              </a:ext>
            </a:extLst>
          </p:cNvPr>
          <p:cNvSpPr/>
          <p:nvPr/>
        </p:nvSpPr>
        <p:spPr>
          <a:xfrm>
            <a:off x="1334388" y="3586788"/>
            <a:ext cx="871866" cy="680484"/>
          </a:xfrm>
          <a:prstGeom prst="rightArrow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M1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3" name="箭號: 向右 12">
            <a:extLst>
              <a:ext uri="{FF2B5EF4-FFF2-40B4-BE49-F238E27FC236}">
                <a16:creationId xmlns:a16="http://schemas.microsoft.com/office/drawing/2014/main" xmlns="" id="{D37C68E1-653A-85C8-249E-DF8D41167337}"/>
              </a:ext>
            </a:extLst>
          </p:cNvPr>
          <p:cNvSpPr/>
          <p:nvPr/>
        </p:nvSpPr>
        <p:spPr>
          <a:xfrm>
            <a:off x="5720319" y="4086517"/>
            <a:ext cx="871866" cy="680484"/>
          </a:xfrm>
          <a:prstGeom prst="rightArrow">
            <a:avLst/>
          </a:prstGeom>
          <a:solidFill>
            <a:srgbClr val="FFCC9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D2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5" name="箭號: 向右 14">
            <a:extLst>
              <a:ext uri="{FF2B5EF4-FFF2-40B4-BE49-F238E27FC236}">
                <a16:creationId xmlns:a16="http://schemas.microsoft.com/office/drawing/2014/main" xmlns="" id="{090B4FCA-3DBB-7BC1-0715-FE02D25AEA1D}"/>
              </a:ext>
            </a:extLst>
          </p:cNvPr>
          <p:cNvSpPr/>
          <p:nvPr/>
        </p:nvSpPr>
        <p:spPr>
          <a:xfrm>
            <a:off x="1334388" y="4751052"/>
            <a:ext cx="871866" cy="680484"/>
          </a:xfrm>
          <a:prstGeom prst="rightArrow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M3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6" name="箭號: 向右 15">
            <a:extLst>
              <a:ext uri="{FF2B5EF4-FFF2-40B4-BE49-F238E27FC236}">
                <a16:creationId xmlns:a16="http://schemas.microsoft.com/office/drawing/2014/main" xmlns="" id="{BCE830EF-7F09-19C5-3289-81F39024FA81}"/>
              </a:ext>
            </a:extLst>
          </p:cNvPr>
          <p:cNvSpPr/>
          <p:nvPr/>
        </p:nvSpPr>
        <p:spPr>
          <a:xfrm>
            <a:off x="8374266" y="4235373"/>
            <a:ext cx="871866" cy="680484"/>
          </a:xfrm>
          <a:prstGeom prst="rightArrow">
            <a:avLst/>
          </a:prstGeom>
          <a:solidFill>
            <a:srgbClr val="FFCC9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D2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7" name="箭號: 向右 16">
            <a:extLst>
              <a:ext uri="{FF2B5EF4-FFF2-40B4-BE49-F238E27FC236}">
                <a16:creationId xmlns:a16="http://schemas.microsoft.com/office/drawing/2014/main" xmlns="" id="{604A4F17-40C9-4450-2192-DE3348EADFA0}"/>
              </a:ext>
            </a:extLst>
          </p:cNvPr>
          <p:cNvSpPr/>
          <p:nvPr/>
        </p:nvSpPr>
        <p:spPr>
          <a:xfrm>
            <a:off x="2496876" y="3586787"/>
            <a:ext cx="871866" cy="680484"/>
          </a:xfrm>
          <a:prstGeom prst="rightArrow">
            <a:avLst/>
          </a:prstGeom>
          <a:solidFill>
            <a:srgbClr val="FFCC9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D1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8" name="箭號: 向右 17">
            <a:extLst>
              <a:ext uri="{FF2B5EF4-FFF2-40B4-BE49-F238E27FC236}">
                <a16:creationId xmlns:a16="http://schemas.microsoft.com/office/drawing/2014/main" xmlns="" id="{98C11CFE-AE12-9007-CEDA-A17879075DD5}"/>
              </a:ext>
            </a:extLst>
          </p:cNvPr>
          <p:cNvSpPr/>
          <p:nvPr/>
        </p:nvSpPr>
        <p:spPr>
          <a:xfrm>
            <a:off x="2512829" y="4740419"/>
            <a:ext cx="871866" cy="680484"/>
          </a:xfrm>
          <a:prstGeom prst="rightArrow">
            <a:avLst/>
          </a:prstGeom>
          <a:solidFill>
            <a:srgbClr val="FFCC9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D3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9" name="箭號: 向右 18">
            <a:extLst>
              <a:ext uri="{FF2B5EF4-FFF2-40B4-BE49-F238E27FC236}">
                <a16:creationId xmlns:a16="http://schemas.microsoft.com/office/drawing/2014/main" xmlns="" id="{E9F532AC-252A-76BA-24F0-F4C4A55B6E9B}"/>
              </a:ext>
            </a:extLst>
          </p:cNvPr>
          <p:cNvSpPr/>
          <p:nvPr/>
        </p:nvSpPr>
        <p:spPr>
          <a:xfrm>
            <a:off x="3600007" y="3554889"/>
            <a:ext cx="871866" cy="680484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S1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0" name="箭號: 向右 19">
            <a:extLst>
              <a:ext uri="{FF2B5EF4-FFF2-40B4-BE49-F238E27FC236}">
                <a16:creationId xmlns:a16="http://schemas.microsoft.com/office/drawing/2014/main" xmlns="" id="{6EC344F5-BBF1-F1A5-8FCE-19497DCA71C9}"/>
              </a:ext>
            </a:extLst>
          </p:cNvPr>
          <p:cNvSpPr/>
          <p:nvPr/>
        </p:nvSpPr>
        <p:spPr>
          <a:xfrm>
            <a:off x="3620382" y="4740418"/>
            <a:ext cx="871866" cy="680484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S3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1" name="箭號: 向右 20">
            <a:extLst>
              <a:ext uri="{FF2B5EF4-FFF2-40B4-BE49-F238E27FC236}">
                <a16:creationId xmlns:a16="http://schemas.microsoft.com/office/drawing/2014/main" xmlns="" id="{FFBDBCF2-26EE-E38B-2C76-2DBF306123C2}"/>
              </a:ext>
            </a:extLst>
          </p:cNvPr>
          <p:cNvSpPr/>
          <p:nvPr/>
        </p:nvSpPr>
        <p:spPr>
          <a:xfrm>
            <a:off x="4719977" y="4086517"/>
            <a:ext cx="871866" cy="680484"/>
          </a:xfrm>
          <a:prstGeom prst="rightArrow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M2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2" name="箭號: 向右 21">
            <a:extLst>
              <a:ext uri="{FF2B5EF4-FFF2-40B4-BE49-F238E27FC236}">
                <a16:creationId xmlns:a16="http://schemas.microsoft.com/office/drawing/2014/main" xmlns="" id="{7D044523-C361-DAD0-FC8D-407108E14A45}"/>
              </a:ext>
            </a:extLst>
          </p:cNvPr>
          <p:cNvSpPr/>
          <p:nvPr/>
        </p:nvSpPr>
        <p:spPr>
          <a:xfrm>
            <a:off x="7086595" y="3655900"/>
            <a:ext cx="871866" cy="680484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S1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3" name="箭號: 向右 22">
            <a:extLst>
              <a:ext uri="{FF2B5EF4-FFF2-40B4-BE49-F238E27FC236}">
                <a16:creationId xmlns:a16="http://schemas.microsoft.com/office/drawing/2014/main" xmlns="" id="{16C8947B-2359-8934-D8E4-83EFD5CD2B97}"/>
              </a:ext>
            </a:extLst>
          </p:cNvPr>
          <p:cNvSpPr/>
          <p:nvPr/>
        </p:nvSpPr>
        <p:spPr>
          <a:xfrm>
            <a:off x="7106970" y="4841429"/>
            <a:ext cx="871866" cy="680484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S3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4" name="箭號: 向右 23">
            <a:extLst>
              <a:ext uri="{FF2B5EF4-FFF2-40B4-BE49-F238E27FC236}">
                <a16:creationId xmlns:a16="http://schemas.microsoft.com/office/drawing/2014/main" xmlns="" id="{24C82E59-14BA-591E-A933-D06A126203D6}"/>
              </a:ext>
            </a:extLst>
          </p:cNvPr>
          <p:cNvSpPr/>
          <p:nvPr/>
        </p:nvSpPr>
        <p:spPr>
          <a:xfrm>
            <a:off x="10099401" y="3655900"/>
            <a:ext cx="871866" cy="680484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S1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5" name="箭號: 向右 24">
            <a:extLst>
              <a:ext uri="{FF2B5EF4-FFF2-40B4-BE49-F238E27FC236}">
                <a16:creationId xmlns:a16="http://schemas.microsoft.com/office/drawing/2014/main" xmlns="" id="{43432DDA-3E40-CC8D-B686-6BC3C1B5F7D5}"/>
              </a:ext>
            </a:extLst>
          </p:cNvPr>
          <p:cNvSpPr/>
          <p:nvPr/>
        </p:nvSpPr>
        <p:spPr>
          <a:xfrm>
            <a:off x="10119776" y="4841429"/>
            <a:ext cx="871866" cy="680484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S3</a:t>
            </a:r>
            <a:endParaRPr lang="zh-TW" altLang="en-US" dirty="0">
              <a:solidFill>
                <a:schemeClr val="tx1"/>
              </a:solidFill>
            </a:endParaRPr>
          </a:p>
        </p:txBody>
      </p:sp>
      <p:cxnSp>
        <p:nvCxnSpPr>
          <p:cNvPr id="27" name="接點: 肘形 26">
            <a:extLst>
              <a:ext uri="{FF2B5EF4-FFF2-40B4-BE49-F238E27FC236}">
                <a16:creationId xmlns:a16="http://schemas.microsoft.com/office/drawing/2014/main" xmlns="" id="{A1937A50-DEDE-B94C-58E6-30A39628CA8E}"/>
              </a:ext>
            </a:extLst>
          </p:cNvPr>
          <p:cNvCxnSpPr>
            <a:stCxn id="12" idx="3"/>
            <a:endCxn id="17" idx="1"/>
          </p:cNvCxnSpPr>
          <p:nvPr/>
        </p:nvCxnSpPr>
        <p:spPr>
          <a:xfrm flipV="1">
            <a:off x="2206254" y="3927029"/>
            <a:ext cx="290622" cy="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接點: 肘形 28">
            <a:extLst>
              <a:ext uri="{FF2B5EF4-FFF2-40B4-BE49-F238E27FC236}">
                <a16:creationId xmlns:a16="http://schemas.microsoft.com/office/drawing/2014/main" xmlns="" id="{EC72B518-C396-5DD4-4DA5-9EBACCC39A99}"/>
              </a:ext>
            </a:extLst>
          </p:cNvPr>
          <p:cNvCxnSpPr>
            <a:cxnSpLocks/>
            <a:stCxn id="15" idx="3"/>
            <a:endCxn id="18" idx="1"/>
          </p:cNvCxnSpPr>
          <p:nvPr/>
        </p:nvCxnSpPr>
        <p:spPr>
          <a:xfrm flipV="1">
            <a:off x="2206254" y="5080661"/>
            <a:ext cx="306575" cy="1063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接點: 肘形 33">
            <a:extLst>
              <a:ext uri="{FF2B5EF4-FFF2-40B4-BE49-F238E27FC236}">
                <a16:creationId xmlns:a16="http://schemas.microsoft.com/office/drawing/2014/main" xmlns="" id="{A4658F59-1F3F-F4DA-D060-2F1A619026E5}"/>
              </a:ext>
            </a:extLst>
          </p:cNvPr>
          <p:cNvCxnSpPr>
            <a:stCxn id="17" idx="3"/>
            <a:endCxn id="19" idx="1"/>
          </p:cNvCxnSpPr>
          <p:nvPr/>
        </p:nvCxnSpPr>
        <p:spPr>
          <a:xfrm flipV="1">
            <a:off x="3368742" y="3895131"/>
            <a:ext cx="231265" cy="3189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接點: 肘形 35">
            <a:extLst>
              <a:ext uri="{FF2B5EF4-FFF2-40B4-BE49-F238E27FC236}">
                <a16:creationId xmlns:a16="http://schemas.microsoft.com/office/drawing/2014/main" xmlns="" id="{270B73E3-61D8-5C50-9CEE-113E1E49C3F8}"/>
              </a:ext>
            </a:extLst>
          </p:cNvPr>
          <p:cNvCxnSpPr>
            <a:stCxn id="18" idx="3"/>
            <a:endCxn id="20" idx="1"/>
          </p:cNvCxnSpPr>
          <p:nvPr/>
        </p:nvCxnSpPr>
        <p:spPr>
          <a:xfrm flipV="1">
            <a:off x="3384695" y="5080660"/>
            <a:ext cx="235687" cy="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接點: 肘形 37">
            <a:extLst>
              <a:ext uri="{FF2B5EF4-FFF2-40B4-BE49-F238E27FC236}">
                <a16:creationId xmlns:a16="http://schemas.microsoft.com/office/drawing/2014/main" xmlns="" id="{4D5CE57D-42B1-B7DE-5186-C70F78D1B742}"/>
              </a:ext>
            </a:extLst>
          </p:cNvPr>
          <p:cNvCxnSpPr>
            <a:stCxn id="21" idx="1"/>
            <a:endCxn id="19" idx="3"/>
          </p:cNvCxnSpPr>
          <p:nvPr/>
        </p:nvCxnSpPr>
        <p:spPr>
          <a:xfrm rot="10800000">
            <a:off x="4471873" y="3895131"/>
            <a:ext cx="248104" cy="53162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接點: 肘形 39">
            <a:extLst>
              <a:ext uri="{FF2B5EF4-FFF2-40B4-BE49-F238E27FC236}">
                <a16:creationId xmlns:a16="http://schemas.microsoft.com/office/drawing/2014/main" xmlns="" id="{14823566-4653-A79D-36EE-8BD05FA9ABF3}"/>
              </a:ext>
            </a:extLst>
          </p:cNvPr>
          <p:cNvCxnSpPr>
            <a:stCxn id="20" idx="3"/>
          </p:cNvCxnSpPr>
          <p:nvPr/>
        </p:nvCxnSpPr>
        <p:spPr>
          <a:xfrm flipV="1">
            <a:off x="4492248" y="4426760"/>
            <a:ext cx="90385" cy="65390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單箭頭接點 41">
            <a:extLst>
              <a:ext uri="{FF2B5EF4-FFF2-40B4-BE49-F238E27FC236}">
                <a16:creationId xmlns:a16="http://schemas.microsoft.com/office/drawing/2014/main" xmlns="" id="{9C5051C4-CEA9-0E04-7092-6D5DF615967B}"/>
              </a:ext>
            </a:extLst>
          </p:cNvPr>
          <p:cNvCxnSpPr>
            <a:stCxn id="21" idx="3"/>
            <a:endCxn id="13" idx="1"/>
          </p:cNvCxnSpPr>
          <p:nvPr/>
        </p:nvCxnSpPr>
        <p:spPr>
          <a:xfrm>
            <a:off x="5591843" y="4426759"/>
            <a:ext cx="1284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接點: 肘形 43">
            <a:extLst>
              <a:ext uri="{FF2B5EF4-FFF2-40B4-BE49-F238E27FC236}">
                <a16:creationId xmlns:a16="http://schemas.microsoft.com/office/drawing/2014/main" xmlns="" id="{4B287165-BBD9-154C-9939-939CF7429E84}"/>
              </a:ext>
            </a:extLst>
          </p:cNvPr>
          <p:cNvCxnSpPr>
            <a:stCxn id="13" idx="3"/>
            <a:endCxn id="22" idx="1"/>
          </p:cNvCxnSpPr>
          <p:nvPr/>
        </p:nvCxnSpPr>
        <p:spPr>
          <a:xfrm flipV="1">
            <a:off x="6592185" y="3996142"/>
            <a:ext cx="494410" cy="43061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接點: 肘形 45">
            <a:extLst>
              <a:ext uri="{FF2B5EF4-FFF2-40B4-BE49-F238E27FC236}">
                <a16:creationId xmlns:a16="http://schemas.microsoft.com/office/drawing/2014/main" xmlns="" id="{609B241A-A049-88A1-DF5F-DC93186C5011}"/>
              </a:ext>
            </a:extLst>
          </p:cNvPr>
          <p:cNvCxnSpPr>
            <a:cxnSpLocks/>
            <a:stCxn id="13" idx="3"/>
            <a:endCxn id="23" idx="1"/>
          </p:cNvCxnSpPr>
          <p:nvPr/>
        </p:nvCxnSpPr>
        <p:spPr>
          <a:xfrm>
            <a:off x="6592185" y="4426759"/>
            <a:ext cx="514785" cy="75491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接點: 肘形 49">
            <a:extLst>
              <a:ext uri="{FF2B5EF4-FFF2-40B4-BE49-F238E27FC236}">
                <a16:creationId xmlns:a16="http://schemas.microsoft.com/office/drawing/2014/main" xmlns="" id="{0010EE1E-40F3-805A-D5F3-3BEA22CD7458}"/>
              </a:ext>
            </a:extLst>
          </p:cNvPr>
          <p:cNvCxnSpPr>
            <a:cxnSpLocks/>
          </p:cNvCxnSpPr>
          <p:nvPr/>
        </p:nvCxnSpPr>
        <p:spPr>
          <a:xfrm rot="16200000" flipH="1">
            <a:off x="3452918" y="4497199"/>
            <a:ext cx="837315" cy="3"/>
          </a:xfrm>
          <a:prstGeom prst="bentConnector3">
            <a:avLst/>
          </a:prstGeom>
          <a:ln>
            <a:prstDash val="lgDashDot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接點: 肘形 52">
            <a:extLst>
              <a:ext uri="{FF2B5EF4-FFF2-40B4-BE49-F238E27FC236}">
                <a16:creationId xmlns:a16="http://schemas.microsoft.com/office/drawing/2014/main" xmlns="" id="{D2C74D38-1756-35E2-A07A-2D1347587161}"/>
              </a:ext>
            </a:extLst>
          </p:cNvPr>
          <p:cNvCxnSpPr>
            <a:cxnSpLocks/>
          </p:cNvCxnSpPr>
          <p:nvPr/>
        </p:nvCxnSpPr>
        <p:spPr>
          <a:xfrm rot="16200000" flipH="1">
            <a:off x="6954855" y="4555677"/>
            <a:ext cx="837315" cy="3"/>
          </a:xfrm>
          <a:prstGeom prst="bentConnector3">
            <a:avLst/>
          </a:prstGeom>
          <a:ln>
            <a:prstDash val="lgDashDot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接點: 肘形 53">
            <a:extLst>
              <a:ext uri="{FF2B5EF4-FFF2-40B4-BE49-F238E27FC236}">
                <a16:creationId xmlns:a16="http://schemas.microsoft.com/office/drawing/2014/main" xmlns="" id="{69189BC0-CF26-0449-396D-2AB4A7C1E3AF}"/>
              </a:ext>
            </a:extLst>
          </p:cNvPr>
          <p:cNvCxnSpPr>
            <a:cxnSpLocks/>
            <a:stCxn id="16" idx="1"/>
            <a:endCxn id="22" idx="3"/>
          </p:cNvCxnSpPr>
          <p:nvPr/>
        </p:nvCxnSpPr>
        <p:spPr>
          <a:xfrm rot="10800000">
            <a:off x="7958462" y="3996143"/>
            <a:ext cx="415805" cy="57947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接點: 肘形 58">
            <a:extLst>
              <a:ext uri="{FF2B5EF4-FFF2-40B4-BE49-F238E27FC236}">
                <a16:creationId xmlns:a16="http://schemas.microsoft.com/office/drawing/2014/main" xmlns="" id="{75038395-D87A-C963-51C7-2B9056B55EB9}"/>
              </a:ext>
            </a:extLst>
          </p:cNvPr>
          <p:cNvCxnSpPr>
            <a:cxnSpLocks/>
            <a:stCxn id="23" idx="3"/>
          </p:cNvCxnSpPr>
          <p:nvPr/>
        </p:nvCxnSpPr>
        <p:spPr>
          <a:xfrm flipV="1">
            <a:off x="7978836" y="4575615"/>
            <a:ext cx="183007" cy="60605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接點: 肘形 61">
            <a:extLst>
              <a:ext uri="{FF2B5EF4-FFF2-40B4-BE49-F238E27FC236}">
                <a16:creationId xmlns:a16="http://schemas.microsoft.com/office/drawing/2014/main" xmlns="" id="{2A6ECD1F-331C-D9E9-2D8C-45BE08343B6E}"/>
              </a:ext>
            </a:extLst>
          </p:cNvPr>
          <p:cNvCxnSpPr>
            <a:cxnSpLocks/>
            <a:stCxn id="16" idx="3"/>
            <a:endCxn id="24" idx="1"/>
          </p:cNvCxnSpPr>
          <p:nvPr/>
        </p:nvCxnSpPr>
        <p:spPr>
          <a:xfrm flipV="1">
            <a:off x="9246132" y="3996142"/>
            <a:ext cx="853269" cy="57947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接點: 肘形 64">
            <a:extLst>
              <a:ext uri="{FF2B5EF4-FFF2-40B4-BE49-F238E27FC236}">
                <a16:creationId xmlns:a16="http://schemas.microsoft.com/office/drawing/2014/main" xmlns="" id="{F0F6F616-999A-0392-18F9-B25D46DFE1E9}"/>
              </a:ext>
            </a:extLst>
          </p:cNvPr>
          <p:cNvCxnSpPr>
            <a:cxnSpLocks/>
            <a:stCxn id="16" idx="3"/>
            <a:endCxn id="25" idx="1"/>
          </p:cNvCxnSpPr>
          <p:nvPr/>
        </p:nvCxnSpPr>
        <p:spPr>
          <a:xfrm>
            <a:off x="9246132" y="4575615"/>
            <a:ext cx="873644" cy="60605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箭號: 向右 13">
            <a:extLst>
              <a:ext uri="{FF2B5EF4-FFF2-40B4-BE49-F238E27FC236}">
                <a16:creationId xmlns:a16="http://schemas.microsoft.com/office/drawing/2014/main" xmlns="" id="{33B2BBFF-082C-0C8E-99E0-7A1D358D2A81}"/>
              </a:ext>
            </a:extLst>
          </p:cNvPr>
          <p:cNvSpPr/>
          <p:nvPr/>
        </p:nvSpPr>
        <p:spPr>
          <a:xfrm>
            <a:off x="2473729" y="2407533"/>
            <a:ext cx="871866" cy="680484"/>
          </a:xfrm>
          <a:prstGeom prst="rightArrow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P4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6" name="箭號: 向右 25">
            <a:extLst>
              <a:ext uri="{FF2B5EF4-FFF2-40B4-BE49-F238E27FC236}">
                <a16:creationId xmlns:a16="http://schemas.microsoft.com/office/drawing/2014/main" xmlns="" id="{7722EFD6-7424-82C1-DB02-1658290E42C0}"/>
              </a:ext>
            </a:extLst>
          </p:cNvPr>
          <p:cNvSpPr/>
          <p:nvPr/>
        </p:nvSpPr>
        <p:spPr>
          <a:xfrm>
            <a:off x="1357407" y="2395469"/>
            <a:ext cx="871866" cy="680484"/>
          </a:xfrm>
          <a:prstGeom prst="rightArrow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P3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8" name="箭號: 向右 27">
            <a:extLst>
              <a:ext uri="{FF2B5EF4-FFF2-40B4-BE49-F238E27FC236}">
                <a16:creationId xmlns:a16="http://schemas.microsoft.com/office/drawing/2014/main" xmlns="" id="{0248E852-155C-8CCE-F304-D8784A51FF86}"/>
              </a:ext>
            </a:extLst>
          </p:cNvPr>
          <p:cNvSpPr/>
          <p:nvPr/>
        </p:nvSpPr>
        <p:spPr>
          <a:xfrm>
            <a:off x="1871087" y="1324689"/>
            <a:ext cx="871866" cy="680484"/>
          </a:xfrm>
          <a:prstGeom prst="rightArrow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P1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30" name="箭號: 向右 29">
            <a:extLst>
              <a:ext uri="{FF2B5EF4-FFF2-40B4-BE49-F238E27FC236}">
                <a16:creationId xmlns:a16="http://schemas.microsoft.com/office/drawing/2014/main" xmlns="" id="{BC143216-81F1-C02B-3E61-8D58155234AB}"/>
              </a:ext>
            </a:extLst>
          </p:cNvPr>
          <p:cNvSpPr/>
          <p:nvPr/>
        </p:nvSpPr>
        <p:spPr>
          <a:xfrm>
            <a:off x="5738929" y="2434832"/>
            <a:ext cx="871866" cy="680484"/>
          </a:xfrm>
          <a:prstGeom prst="rightArrow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P4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31" name="箭號: 向右 30">
            <a:extLst>
              <a:ext uri="{FF2B5EF4-FFF2-40B4-BE49-F238E27FC236}">
                <a16:creationId xmlns:a16="http://schemas.microsoft.com/office/drawing/2014/main" xmlns="" id="{EA06C18A-EBDD-C68E-BC83-4A5195C9FF3F}"/>
              </a:ext>
            </a:extLst>
          </p:cNvPr>
          <p:cNvSpPr/>
          <p:nvPr/>
        </p:nvSpPr>
        <p:spPr>
          <a:xfrm>
            <a:off x="4622607" y="2422768"/>
            <a:ext cx="871866" cy="680484"/>
          </a:xfrm>
          <a:prstGeom prst="rightArrow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P3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32" name="箭號: 向右 31">
            <a:extLst>
              <a:ext uri="{FF2B5EF4-FFF2-40B4-BE49-F238E27FC236}">
                <a16:creationId xmlns:a16="http://schemas.microsoft.com/office/drawing/2014/main" xmlns="" id="{2A32CCA1-C1B8-01D9-9BC7-4218B2385A6D}"/>
              </a:ext>
            </a:extLst>
          </p:cNvPr>
          <p:cNvSpPr/>
          <p:nvPr/>
        </p:nvSpPr>
        <p:spPr>
          <a:xfrm>
            <a:off x="8263033" y="2434832"/>
            <a:ext cx="871866" cy="680484"/>
          </a:xfrm>
          <a:prstGeom prst="rightArrow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P4</a:t>
            </a:r>
            <a:endParaRPr lang="zh-TW" altLang="en-US" dirty="0">
              <a:solidFill>
                <a:schemeClr val="tx1"/>
              </a:solidFill>
            </a:endParaRPr>
          </a:p>
        </p:txBody>
      </p:sp>
      <p:cxnSp>
        <p:nvCxnSpPr>
          <p:cNvPr id="33" name="接點: 肘形 32">
            <a:extLst>
              <a:ext uri="{FF2B5EF4-FFF2-40B4-BE49-F238E27FC236}">
                <a16:creationId xmlns:a16="http://schemas.microsoft.com/office/drawing/2014/main" xmlns="" id="{D9B19320-12F4-7E0B-5E9D-B80A3FE54B30}"/>
              </a:ext>
            </a:extLst>
          </p:cNvPr>
          <p:cNvCxnSpPr>
            <a:cxnSpLocks/>
          </p:cNvCxnSpPr>
          <p:nvPr/>
        </p:nvCxnSpPr>
        <p:spPr>
          <a:xfrm rot="16200000" flipH="1">
            <a:off x="7898605" y="3636135"/>
            <a:ext cx="1400496" cy="1"/>
          </a:xfrm>
          <a:prstGeom prst="bentConnector3">
            <a:avLst/>
          </a:prstGeom>
          <a:ln>
            <a:prstDash val="lgDashDot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接點: 肘形 36">
            <a:extLst>
              <a:ext uri="{FF2B5EF4-FFF2-40B4-BE49-F238E27FC236}">
                <a16:creationId xmlns:a16="http://schemas.microsoft.com/office/drawing/2014/main" xmlns="" id="{101DF8C4-1978-FCC3-AC4C-65293E853F46}"/>
              </a:ext>
            </a:extLst>
          </p:cNvPr>
          <p:cNvCxnSpPr>
            <a:cxnSpLocks/>
          </p:cNvCxnSpPr>
          <p:nvPr/>
        </p:nvCxnSpPr>
        <p:spPr>
          <a:xfrm rot="16200000" flipH="1">
            <a:off x="5377181" y="3576160"/>
            <a:ext cx="1270577" cy="1"/>
          </a:xfrm>
          <a:prstGeom prst="bentConnector3">
            <a:avLst/>
          </a:prstGeom>
          <a:ln>
            <a:prstDash val="lgDashDot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接點: 肘形 40">
            <a:extLst>
              <a:ext uri="{FF2B5EF4-FFF2-40B4-BE49-F238E27FC236}">
                <a16:creationId xmlns:a16="http://schemas.microsoft.com/office/drawing/2014/main" xmlns="" id="{F4EBBAF5-4BFD-750F-3CB5-37448A236905}"/>
              </a:ext>
            </a:extLst>
          </p:cNvPr>
          <p:cNvCxnSpPr>
            <a:cxnSpLocks/>
          </p:cNvCxnSpPr>
          <p:nvPr/>
        </p:nvCxnSpPr>
        <p:spPr>
          <a:xfrm rot="16200000" flipH="1">
            <a:off x="4299028" y="3558643"/>
            <a:ext cx="1270577" cy="1"/>
          </a:xfrm>
          <a:prstGeom prst="bentConnector3">
            <a:avLst/>
          </a:prstGeom>
          <a:ln>
            <a:prstDash val="lgDashDot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接點: 肘形 42">
            <a:extLst>
              <a:ext uri="{FF2B5EF4-FFF2-40B4-BE49-F238E27FC236}">
                <a16:creationId xmlns:a16="http://schemas.microsoft.com/office/drawing/2014/main" xmlns="" id="{06D2B5E8-9169-FDD8-F290-824A918CE535}"/>
              </a:ext>
            </a:extLst>
          </p:cNvPr>
          <p:cNvCxnSpPr>
            <a:cxnSpLocks/>
          </p:cNvCxnSpPr>
          <p:nvPr/>
        </p:nvCxnSpPr>
        <p:spPr>
          <a:xfrm rot="5400000">
            <a:off x="1252208" y="3317843"/>
            <a:ext cx="828479" cy="1"/>
          </a:xfrm>
          <a:prstGeom prst="bentConnector3">
            <a:avLst/>
          </a:prstGeom>
          <a:ln>
            <a:prstDash val="lgDashDot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接點: 肘形 47">
            <a:extLst>
              <a:ext uri="{FF2B5EF4-FFF2-40B4-BE49-F238E27FC236}">
                <a16:creationId xmlns:a16="http://schemas.microsoft.com/office/drawing/2014/main" xmlns="" id="{31910915-7B19-346B-1BC0-F27FC9B946C4}"/>
              </a:ext>
            </a:extLst>
          </p:cNvPr>
          <p:cNvCxnSpPr>
            <a:cxnSpLocks/>
          </p:cNvCxnSpPr>
          <p:nvPr/>
        </p:nvCxnSpPr>
        <p:spPr>
          <a:xfrm rot="5400000">
            <a:off x="2349264" y="3331369"/>
            <a:ext cx="828479" cy="1"/>
          </a:xfrm>
          <a:prstGeom prst="bentConnector3">
            <a:avLst/>
          </a:prstGeom>
          <a:ln>
            <a:prstDash val="lgDashDot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箭號: 向右 3">
            <a:extLst>
              <a:ext uri="{FF2B5EF4-FFF2-40B4-BE49-F238E27FC236}">
                <a16:creationId xmlns:a16="http://schemas.microsoft.com/office/drawing/2014/main" xmlns="" id="{75C923B1-8E67-1592-9B31-043DC18CBE3F}"/>
              </a:ext>
            </a:extLst>
          </p:cNvPr>
          <p:cNvSpPr/>
          <p:nvPr/>
        </p:nvSpPr>
        <p:spPr>
          <a:xfrm>
            <a:off x="3632917" y="2407533"/>
            <a:ext cx="871866" cy="680484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P2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35" name="箭號: 向右 34">
            <a:extLst>
              <a:ext uri="{FF2B5EF4-FFF2-40B4-BE49-F238E27FC236}">
                <a16:creationId xmlns:a16="http://schemas.microsoft.com/office/drawing/2014/main" xmlns="" id="{7401ABB1-AAC5-A980-0508-3251D538B7BE}"/>
              </a:ext>
            </a:extLst>
          </p:cNvPr>
          <p:cNvSpPr/>
          <p:nvPr/>
        </p:nvSpPr>
        <p:spPr>
          <a:xfrm>
            <a:off x="4592103" y="1413908"/>
            <a:ext cx="871866" cy="680484"/>
          </a:xfrm>
          <a:prstGeom prst="rightArrow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P1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39" name="箭號: 向右 38">
            <a:extLst>
              <a:ext uri="{FF2B5EF4-FFF2-40B4-BE49-F238E27FC236}">
                <a16:creationId xmlns:a16="http://schemas.microsoft.com/office/drawing/2014/main" xmlns="" id="{8D8CF73C-6E7F-AFB3-36B2-C9692E3A161A}"/>
              </a:ext>
            </a:extLst>
          </p:cNvPr>
          <p:cNvSpPr/>
          <p:nvPr/>
        </p:nvSpPr>
        <p:spPr>
          <a:xfrm>
            <a:off x="7044815" y="2407533"/>
            <a:ext cx="871866" cy="680484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P2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45" name="箭號: 向右 44">
            <a:extLst>
              <a:ext uri="{FF2B5EF4-FFF2-40B4-BE49-F238E27FC236}">
                <a16:creationId xmlns:a16="http://schemas.microsoft.com/office/drawing/2014/main" xmlns="" id="{B2360BB3-73A6-7C95-455E-536F7DA41818}"/>
              </a:ext>
            </a:extLst>
          </p:cNvPr>
          <p:cNvSpPr/>
          <p:nvPr/>
        </p:nvSpPr>
        <p:spPr>
          <a:xfrm>
            <a:off x="7599240" y="1413908"/>
            <a:ext cx="871866" cy="680484"/>
          </a:xfrm>
          <a:prstGeom prst="rightArrow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P1</a:t>
            </a:r>
            <a:endParaRPr lang="zh-TW" altLang="en-US" dirty="0">
              <a:solidFill>
                <a:schemeClr val="tx1"/>
              </a:solidFill>
            </a:endParaRPr>
          </a:p>
        </p:txBody>
      </p:sp>
      <p:cxnSp>
        <p:nvCxnSpPr>
          <p:cNvPr id="49" name="接點: 肘形 48">
            <a:extLst>
              <a:ext uri="{FF2B5EF4-FFF2-40B4-BE49-F238E27FC236}">
                <a16:creationId xmlns:a16="http://schemas.microsoft.com/office/drawing/2014/main" xmlns="" id="{453BEFAE-719E-668B-5D5E-04FDEEC5FB17}"/>
              </a:ext>
            </a:extLst>
          </p:cNvPr>
          <p:cNvCxnSpPr>
            <a:cxnSpLocks/>
            <a:stCxn id="45" idx="3"/>
          </p:cNvCxnSpPr>
          <p:nvPr/>
        </p:nvCxnSpPr>
        <p:spPr>
          <a:xfrm>
            <a:off x="8471106" y="1754150"/>
            <a:ext cx="180000" cy="784113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接點: 肘形 54">
            <a:extLst>
              <a:ext uri="{FF2B5EF4-FFF2-40B4-BE49-F238E27FC236}">
                <a16:creationId xmlns:a16="http://schemas.microsoft.com/office/drawing/2014/main" xmlns="" id="{732CCB66-174E-3EF8-FB93-121479273BD7}"/>
              </a:ext>
            </a:extLst>
          </p:cNvPr>
          <p:cNvCxnSpPr>
            <a:cxnSpLocks/>
            <a:stCxn id="45" idx="1"/>
          </p:cNvCxnSpPr>
          <p:nvPr/>
        </p:nvCxnSpPr>
        <p:spPr>
          <a:xfrm rot="10800000" flipV="1">
            <a:off x="7346844" y="1754149"/>
            <a:ext cx="252397" cy="784113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接點: 肘形 57">
            <a:extLst>
              <a:ext uri="{FF2B5EF4-FFF2-40B4-BE49-F238E27FC236}">
                <a16:creationId xmlns:a16="http://schemas.microsoft.com/office/drawing/2014/main" xmlns="" id="{1F0707D3-2F47-BAAA-D9ED-6EA5466462E4}"/>
              </a:ext>
            </a:extLst>
          </p:cNvPr>
          <p:cNvCxnSpPr>
            <a:cxnSpLocks/>
          </p:cNvCxnSpPr>
          <p:nvPr/>
        </p:nvCxnSpPr>
        <p:spPr>
          <a:xfrm rot="16200000" flipH="1">
            <a:off x="6889513" y="3358369"/>
            <a:ext cx="837315" cy="3"/>
          </a:xfrm>
          <a:prstGeom prst="bentConnector3">
            <a:avLst/>
          </a:prstGeom>
          <a:ln>
            <a:prstDash val="lgDashDot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接點: 肘形 59">
            <a:extLst>
              <a:ext uri="{FF2B5EF4-FFF2-40B4-BE49-F238E27FC236}">
                <a16:creationId xmlns:a16="http://schemas.microsoft.com/office/drawing/2014/main" xmlns="" id="{0B4B5D07-A3B8-7A3C-2904-2E60C7966FD0}"/>
              </a:ext>
            </a:extLst>
          </p:cNvPr>
          <p:cNvCxnSpPr>
            <a:cxnSpLocks/>
            <a:stCxn id="35" idx="3"/>
          </p:cNvCxnSpPr>
          <p:nvPr/>
        </p:nvCxnSpPr>
        <p:spPr>
          <a:xfrm>
            <a:off x="5463969" y="1754150"/>
            <a:ext cx="554038" cy="784112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接點: 肘形 62">
            <a:extLst>
              <a:ext uri="{FF2B5EF4-FFF2-40B4-BE49-F238E27FC236}">
                <a16:creationId xmlns:a16="http://schemas.microsoft.com/office/drawing/2014/main" xmlns="" id="{41C7577A-6FB3-8C2E-A1D4-5E2852EC3295}"/>
              </a:ext>
            </a:extLst>
          </p:cNvPr>
          <p:cNvCxnSpPr>
            <a:cxnSpLocks/>
            <a:stCxn id="35" idx="1"/>
          </p:cNvCxnSpPr>
          <p:nvPr/>
        </p:nvCxnSpPr>
        <p:spPr>
          <a:xfrm rot="10800000" flipV="1">
            <a:off x="4026199" y="1754149"/>
            <a:ext cx="565905" cy="680483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單箭頭接點 67">
            <a:extLst>
              <a:ext uri="{FF2B5EF4-FFF2-40B4-BE49-F238E27FC236}">
                <a16:creationId xmlns:a16="http://schemas.microsoft.com/office/drawing/2014/main" xmlns="" id="{51AC7E5E-F3F5-C8F7-9F9F-83A38E833118}"/>
              </a:ext>
            </a:extLst>
          </p:cNvPr>
          <p:cNvCxnSpPr/>
          <p:nvPr/>
        </p:nvCxnSpPr>
        <p:spPr>
          <a:xfrm>
            <a:off x="4924228" y="2006673"/>
            <a:ext cx="9284" cy="55459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接點: 肘形 68">
            <a:extLst>
              <a:ext uri="{FF2B5EF4-FFF2-40B4-BE49-F238E27FC236}">
                <a16:creationId xmlns:a16="http://schemas.microsoft.com/office/drawing/2014/main" xmlns="" id="{74C0F528-DE54-A2CC-D736-2F671D62E4E0}"/>
              </a:ext>
            </a:extLst>
          </p:cNvPr>
          <p:cNvCxnSpPr>
            <a:cxnSpLocks/>
          </p:cNvCxnSpPr>
          <p:nvPr/>
        </p:nvCxnSpPr>
        <p:spPr>
          <a:xfrm rot="5400000">
            <a:off x="3495689" y="3262820"/>
            <a:ext cx="774844" cy="7904"/>
          </a:xfrm>
          <a:prstGeom prst="bentConnector3">
            <a:avLst/>
          </a:prstGeom>
          <a:ln>
            <a:prstDash val="lgDashDot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接點: 肘形 70">
            <a:extLst>
              <a:ext uri="{FF2B5EF4-FFF2-40B4-BE49-F238E27FC236}">
                <a16:creationId xmlns:a16="http://schemas.microsoft.com/office/drawing/2014/main" xmlns="" id="{39966806-D8B1-0B21-2D37-5F683A6D1EB0}"/>
              </a:ext>
            </a:extLst>
          </p:cNvPr>
          <p:cNvCxnSpPr>
            <a:cxnSpLocks/>
            <a:stCxn id="28" idx="1"/>
          </p:cNvCxnSpPr>
          <p:nvPr/>
        </p:nvCxnSpPr>
        <p:spPr>
          <a:xfrm rot="10800000" flipV="1">
            <a:off x="1648037" y="1664930"/>
            <a:ext cx="223051" cy="855057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接點: 肘形 72">
            <a:extLst>
              <a:ext uri="{FF2B5EF4-FFF2-40B4-BE49-F238E27FC236}">
                <a16:creationId xmlns:a16="http://schemas.microsoft.com/office/drawing/2014/main" xmlns="" id="{73F88B3C-458F-C02A-35E8-F703EE3EBFB0}"/>
              </a:ext>
            </a:extLst>
          </p:cNvPr>
          <p:cNvCxnSpPr>
            <a:cxnSpLocks/>
            <a:stCxn id="28" idx="3"/>
          </p:cNvCxnSpPr>
          <p:nvPr/>
        </p:nvCxnSpPr>
        <p:spPr>
          <a:xfrm>
            <a:off x="2742953" y="1664931"/>
            <a:ext cx="327125" cy="713137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2570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xmlns="" id="{B9DCFC6E-BAD3-4D51-8EC5-945D7E684A6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3</a:t>
            </a:r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xmlns="" id="{8737764E-43FD-4C19-A79B-113762BF765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17130" y="3856010"/>
            <a:ext cx="7501698" cy="535531"/>
          </a:xfrm>
        </p:spPr>
        <p:txBody>
          <a:bodyPr/>
          <a:lstStyle/>
          <a:p>
            <a:r>
              <a:rPr lang="zh-TW" altLang="en-US" sz="3200" dirty="0"/>
              <a:t>供應鏈績效分析與改善</a:t>
            </a:r>
            <a:endParaRPr lang="zh-CN" altLang="en-US" sz="3200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xmlns="" id="{D05A5D78-5358-4DA8-88FA-392463660DE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917130" y="4587740"/>
            <a:ext cx="3506088" cy="286232"/>
          </a:xfrm>
        </p:spPr>
        <p:txBody>
          <a:bodyPr/>
          <a:lstStyle/>
          <a:p>
            <a:r>
              <a:rPr lang="en-US" altLang="zh-CN" dirty="0" smtClean="0"/>
              <a:t>Performance evaluation and improvement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5593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515938" y="462423"/>
            <a:ext cx="4450257" cy="461665"/>
          </a:xfrm>
        </p:spPr>
        <p:txBody>
          <a:bodyPr/>
          <a:lstStyle/>
          <a:p>
            <a:r>
              <a:rPr lang="zh-TW" altLang="en-US" dirty="0" smtClean="0"/>
              <a:t>客戶反應的問題 </a:t>
            </a:r>
            <a:r>
              <a:rPr lang="en-US" altLang="zh-TW" dirty="0" smtClean="0"/>
              <a:t>–</a:t>
            </a:r>
            <a:r>
              <a:rPr lang="zh-TW" altLang="en-US" dirty="0" smtClean="0"/>
              <a:t> 部分例子</a:t>
            </a:r>
            <a:endParaRPr lang="zh-TW" altLang="en-US" dirty="0"/>
          </a:p>
        </p:txBody>
      </p:sp>
      <p:sp>
        <p:nvSpPr>
          <p:cNvPr id="3" name="文字方塊 2"/>
          <p:cNvSpPr txBox="1"/>
          <p:nvPr/>
        </p:nvSpPr>
        <p:spPr>
          <a:xfrm>
            <a:off x="552451" y="997981"/>
            <a:ext cx="3070425" cy="720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 smtClean="0"/>
              <a:t>1.</a:t>
            </a:r>
            <a:r>
              <a:rPr lang="zh-TW" altLang="en-US" sz="2000" dirty="0" smtClean="0"/>
              <a:t>站牌受外力而傾斜變形，</a:t>
            </a:r>
            <a:endParaRPr lang="en-US" altLang="zh-TW" sz="2000" dirty="0" smtClean="0"/>
          </a:p>
          <a:p>
            <a:r>
              <a:rPr lang="zh-TW" altLang="en-US" sz="2000" dirty="0"/>
              <a:t> </a:t>
            </a:r>
            <a:r>
              <a:rPr lang="zh-TW" altLang="en-US" sz="2000" dirty="0" smtClean="0"/>
              <a:t>  致正常使用顯有阻礙。</a:t>
            </a:r>
            <a:endParaRPr lang="en-US" altLang="zh-TW" sz="2000" dirty="0" smtClean="0"/>
          </a:p>
        </p:txBody>
      </p:sp>
      <p:pic>
        <p:nvPicPr>
          <p:cNvPr id="7170" name="Picture 2" descr="C:\Users\User\Downloads\S__64241667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16" t="28601" r="38768" b="21608"/>
          <a:stretch/>
        </p:blipFill>
        <p:spPr bwMode="auto">
          <a:xfrm>
            <a:off x="760814" y="1863524"/>
            <a:ext cx="2156006" cy="4676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/>
          <p:cNvSpPr txBox="1"/>
          <p:nvPr/>
        </p:nvSpPr>
        <p:spPr>
          <a:xfrm>
            <a:off x="3887889" y="1000540"/>
            <a:ext cx="33606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 smtClean="0"/>
              <a:t>2.</a:t>
            </a:r>
            <a:r>
              <a:rPr lang="zh-TW" altLang="en-US" sz="2000" dirty="0" smtClean="0"/>
              <a:t>路線圖、文字或其他圖示存在嚴重紕漏、誤寫或誤導。</a:t>
            </a:r>
            <a:endParaRPr lang="en-US" altLang="zh-TW" sz="2000" dirty="0" smtClean="0"/>
          </a:p>
        </p:txBody>
      </p:sp>
      <p:sp>
        <p:nvSpPr>
          <p:cNvPr id="6" name="文字方塊 5"/>
          <p:cNvSpPr txBox="1"/>
          <p:nvPr/>
        </p:nvSpPr>
        <p:spPr>
          <a:xfrm>
            <a:off x="7838835" y="989341"/>
            <a:ext cx="41860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 smtClean="0"/>
              <a:t>3.</a:t>
            </a:r>
            <a:r>
              <a:rPr lang="zh-TW" altLang="en-US" sz="2000" dirty="0" smtClean="0"/>
              <a:t>站牌因不可抗力或人為因素而生毀敗阻礙，致生重新配置之需要。</a:t>
            </a:r>
            <a:endParaRPr lang="en-US" altLang="zh-TW" sz="2000" dirty="0" smtClean="0"/>
          </a:p>
        </p:txBody>
      </p:sp>
      <p:pic>
        <p:nvPicPr>
          <p:cNvPr id="10" name="Picture 3" descr="C:\Users\User\Downloads\481359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32" t="11523" r="57474" b="64738"/>
          <a:stretch/>
        </p:blipFill>
        <p:spPr bwMode="auto">
          <a:xfrm>
            <a:off x="3356657" y="2220863"/>
            <a:ext cx="2116117" cy="3932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Picture 3" descr="C:\Users\User\Downloads\481359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5925" y="2175462"/>
            <a:ext cx="3484238" cy="4526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C:\Users\User\Downloads\477289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3024" y="1718845"/>
            <a:ext cx="2731853" cy="498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3708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515938" y="462423"/>
            <a:ext cx="3993401" cy="461665"/>
          </a:xfrm>
        </p:spPr>
        <p:txBody>
          <a:bodyPr/>
          <a:lstStyle/>
          <a:p>
            <a:r>
              <a:rPr kumimoji="1" lang="zh-TW" altLang="en-US" dirty="0"/>
              <a:t>企業策略對應供應鏈績效</a:t>
            </a:r>
          </a:p>
        </p:txBody>
      </p:sp>
      <p:sp>
        <p:nvSpPr>
          <p:cNvPr id="3" name="文字方塊 2"/>
          <p:cNvSpPr txBox="1"/>
          <p:nvPr/>
        </p:nvSpPr>
        <p:spPr>
          <a:xfrm>
            <a:off x="631369" y="6276373"/>
            <a:ext cx="13016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1600" dirty="0" smtClean="0"/>
              <a:t>提升強化面</a:t>
            </a:r>
            <a:endParaRPr kumimoji="1" lang="zh-TW" altLang="en-US" sz="1600" dirty="0"/>
          </a:p>
        </p:txBody>
      </p:sp>
      <p:sp>
        <p:nvSpPr>
          <p:cNvPr id="4" name="文字方塊 3"/>
          <p:cNvSpPr txBox="1"/>
          <p:nvPr/>
        </p:nvSpPr>
        <p:spPr>
          <a:xfrm>
            <a:off x="631369" y="3320263"/>
            <a:ext cx="11103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1600" dirty="0" smtClean="0"/>
              <a:t>顧客面</a:t>
            </a:r>
            <a:endParaRPr kumimoji="1" lang="zh-TW" altLang="en-US" sz="1600" dirty="0"/>
          </a:p>
        </p:txBody>
      </p:sp>
      <p:sp>
        <p:nvSpPr>
          <p:cNvPr id="5" name="文字方塊 4"/>
          <p:cNvSpPr txBox="1"/>
          <p:nvPr/>
        </p:nvSpPr>
        <p:spPr>
          <a:xfrm>
            <a:off x="631369" y="4785558"/>
            <a:ext cx="11103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1600" dirty="0" smtClean="0"/>
              <a:t>內部面</a:t>
            </a:r>
            <a:endParaRPr kumimoji="1" lang="zh-TW" altLang="en-US" sz="1600" dirty="0"/>
          </a:p>
        </p:txBody>
      </p:sp>
      <p:sp>
        <p:nvSpPr>
          <p:cNvPr id="6" name="文字方塊 5"/>
          <p:cNvSpPr txBox="1"/>
          <p:nvPr/>
        </p:nvSpPr>
        <p:spPr>
          <a:xfrm>
            <a:off x="608217" y="1395535"/>
            <a:ext cx="13016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1600" dirty="0" smtClean="0"/>
              <a:t>企業策略</a:t>
            </a:r>
            <a:endParaRPr kumimoji="1" lang="zh-TW" altLang="en-US" sz="1600" dirty="0"/>
          </a:p>
        </p:txBody>
      </p:sp>
      <p:sp>
        <p:nvSpPr>
          <p:cNvPr id="7" name="文字方塊 6"/>
          <p:cNvSpPr txBox="1"/>
          <p:nvPr/>
        </p:nvSpPr>
        <p:spPr>
          <a:xfrm>
            <a:off x="596643" y="2355790"/>
            <a:ext cx="11103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1600" dirty="0" smtClean="0"/>
              <a:t>財務</a:t>
            </a:r>
            <a:r>
              <a:rPr kumimoji="1" lang="zh-TW" altLang="en-US" sz="1600" dirty="0"/>
              <a:t>面</a:t>
            </a:r>
            <a:endParaRPr kumimoji="1" lang="en-US" altLang="zh-TW" sz="1600" dirty="0"/>
          </a:p>
        </p:txBody>
      </p:sp>
      <p:sp>
        <p:nvSpPr>
          <p:cNvPr id="9" name="橢圓 8"/>
          <p:cNvSpPr/>
          <p:nvPr/>
        </p:nvSpPr>
        <p:spPr>
          <a:xfrm>
            <a:off x="2641597" y="6198288"/>
            <a:ext cx="1850572" cy="58477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人力資本</a:t>
            </a:r>
          </a:p>
        </p:txBody>
      </p:sp>
      <p:graphicFrame>
        <p:nvGraphicFramePr>
          <p:cNvPr id="11" name="表格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6994796"/>
              </p:ext>
            </p:extLst>
          </p:nvPr>
        </p:nvGraphicFramePr>
        <p:xfrm>
          <a:off x="6897912" y="4176736"/>
          <a:ext cx="2061029" cy="16587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6102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發展供應商關係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DA6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226757">
                <a:tc>
                  <a:txBody>
                    <a:bodyPr/>
                    <a:lstStyle/>
                    <a:p>
                      <a:r>
                        <a:rPr lang="zh-TW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降低物料取得</a:t>
                      </a:r>
                      <a:r>
                        <a:rPr lang="zh-TW" altLang="en-US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成本、</a:t>
                      </a:r>
                      <a:endParaRPr lang="en-US" altLang="zh-TW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降低生產</a:t>
                      </a:r>
                      <a:r>
                        <a:rPr lang="zh-TW" altLang="en-US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成本、</a:t>
                      </a:r>
                      <a:endParaRPr lang="en-US" altLang="zh-TW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r>
                        <a:rPr lang="zh-TW" altLang="en-US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高品質廠商評比、</a:t>
                      </a:r>
                      <a:endParaRPr lang="en-US" altLang="zh-TW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r>
                        <a:rPr lang="zh-TW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提升金流服務</a:t>
                      </a:r>
                      <a:endParaRPr lang="en-US" altLang="zh-TW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12" name="表格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6858091"/>
              </p:ext>
            </p:extLst>
          </p:nvPr>
        </p:nvGraphicFramePr>
        <p:xfrm>
          <a:off x="2086426" y="4176737"/>
          <a:ext cx="2061029" cy="16587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6102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產品與服務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DA6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22675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招手站牌生產</a:t>
                      </a:r>
                      <a:r>
                        <a:rPr lang="zh-TW" altLang="en-US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品質提升</a:t>
                      </a:r>
                      <a:r>
                        <a:rPr lang="en-US" altLang="zh-TW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(</a:t>
                      </a:r>
                      <a:r>
                        <a:rPr lang="zh-TW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降低不良率</a:t>
                      </a:r>
                      <a:r>
                        <a:rPr lang="en-US" altLang="zh-TW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)</a:t>
                      </a:r>
                      <a:r>
                        <a:rPr lang="zh-TW" altLang="en-US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、</a:t>
                      </a:r>
                      <a:endParaRPr lang="en-US" altLang="zh-TW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維修</a:t>
                      </a:r>
                      <a:r>
                        <a:rPr lang="zh-TW" altLang="en-US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效率合理提升、</a:t>
                      </a:r>
                      <a:endParaRPr lang="en-US" altLang="zh-TW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13" name="表格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8050062"/>
              </p:ext>
            </p:extLst>
          </p:nvPr>
        </p:nvGraphicFramePr>
        <p:xfrm>
          <a:off x="9303655" y="4176735"/>
          <a:ext cx="2061029" cy="16587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6102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432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/>
                        <a:t>顧客管理流程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DA6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226757">
                <a:tc>
                  <a:txBody>
                    <a:bodyPr/>
                    <a:lstStyle/>
                    <a:p>
                      <a:r>
                        <a:rPr lang="zh-TW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降低運輸</a:t>
                      </a:r>
                      <a:r>
                        <a:rPr lang="zh-TW" altLang="en-US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成本、</a:t>
                      </a:r>
                      <a:endParaRPr lang="en-US" altLang="zh-TW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r>
                        <a:rPr lang="zh-TW" altLang="en-US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提升修正</a:t>
                      </a:r>
                      <a:r>
                        <a:rPr lang="en-US" altLang="zh-TW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/</a:t>
                      </a:r>
                      <a:r>
                        <a:rPr lang="zh-TW" altLang="en-US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退貨有效性、減低資訊偏誤時間、</a:t>
                      </a:r>
                      <a:endParaRPr lang="zh-TW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14" name="表格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9506394"/>
              </p:ext>
            </p:extLst>
          </p:nvPr>
        </p:nvGraphicFramePr>
        <p:xfrm>
          <a:off x="4492169" y="4176739"/>
          <a:ext cx="2061029" cy="16587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6102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風險管理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DA6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226757">
                <a:tc>
                  <a:txBody>
                    <a:bodyPr/>
                    <a:lstStyle/>
                    <a:p>
                      <a:r>
                        <a:rPr lang="zh-TW" altLang="en-US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總體財務面、運輸面、技術面、外在環境面、內部稽核面</a:t>
                      </a:r>
                      <a:endParaRPr lang="en-US" altLang="zh-TW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cxnSp>
        <p:nvCxnSpPr>
          <p:cNvPr id="16" name="直線接點 15"/>
          <p:cNvCxnSpPr/>
          <p:nvPr/>
        </p:nvCxnSpPr>
        <p:spPr>
          <a:xfrm>
            <a:off x="402769" y="5998029"/>
            <a:ext cx="11647717" cy="21771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/>
          <p:cNvCxnSpPr/>
          <p:nvPr/>
        </p:nvCxnSpPr>
        <p:spPr>
          <a:xfrm>
            <a:off x="402768" y="3974039"/>
            <a:ext cx="11647717" cy="21771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接點 17"/>
          <p:cNvCxnSpPr/>
          <p:nvPr/>
        </p:nvCxnSpPr>
        <p:spPr>
          <a:xfrm>
            <a:off x="402765" y="2997991"/>
            <a:ext cx="11647717" cy="21771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接點 18"/>
          <p:cNvCxnSpPr/>
          <p:nvPr/>
        </p:nvCxnSpPr>
        <p:spPr>
          <a:xfrm>
            <a:off x="402764" y="2024806"/>
            <a:ext cx="11647717" cy="21771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橢圓 19"/>
          <p:cNvSpPr/>
          <p:nvPr/>
        </p:nvSpPr>
        <p:spPr>
          <a:xfrm>
            <a:off x="5323991" y="1193166"/>
            <a:ext cx="2906486" cy="709004"/>
          </a:xfrm>
          <a:prstGeom prst="ellipse">
            <a:avLst/>
          </a:prstGeom>
          <a:solidFill>
            <a:srgbClr val="3DA6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b="1" dirty="0" smtClean="0"/>
              <a:t>總營運</a:t>
            </a:r>
            <a:r>
              <a:rPr kumimoji="1" lang="zh-TW" altLang="en-US" b="1" dirty="0" smtClean="0"/>
              <a:t>成本強化</a:t>
            </a:r>
            <a:endParaRPr kumimoji="1" lang="zh-TW" altLang="en-US" b="1" dirty="0"/>
          </a:p>
        </p:txBody>
      </p:sp>
      <p:sp>
        <p:nvSpPr>
          <p:cNvPr id="22" name="橢圓 21"/>
          <p:cNvSpPr/>
          <p:nvPr/>
        </p:nvSpPr>
        <p:spPr>
          <a:xfrm>
            <a:off x="2088867" y="1193166"/>
            <a:ext cx="2906486" cy="709004"/>
          </a:xfrm>
          <a:prstGeom prst="ellipse">
            <a:avLst/>
          </a:prstGeom>
          <a:solidFill>
            <a:srgbClr val="3DA6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b="1" dirty="0" smtClean="0"/>
              <a:t>資產效益最大化</a:t>
            </a:r>
            <a:endParaRPr kumimoji="1" lang="zh-TW" altLang="en-US" b="1" dirty="0"/>
          </a:p>
        </p:txBody>
      </p:sp>
      <p:sp>
        <p:nvSpPr>
          <p:cNvPr id="23" name="橢圓 22"/>
          <p:cNvSpPr/>
          <p:nvPr/>
        </p:nvSpPr>
        <p:spPr>
          <a:xfrm>
            <a:off x="5800268" y="6182333"/>
            <a:ext cx="1850572" cy="58477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資訊資本</a:t>
            </a:r>
          </a:p>
        </p:txBody>
      </p:sp>
      <p:sp>
        <p:nvSpPr>
          <p:cNvPr id="24" name="橢圓 23"/>
          <p:cNvSpPr/>
          <p:nvPr/>
        </p:nvSpPr>
        <p:spPr>
          <a:xfrm>
            <a:off x="8955310" y="6182333"/>
            <a:ext cx="1850572" cy="58477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組織資本</a:t>
            </a:r>
          </a:p>
        </p:txBody>
      </p:sp>
      <p:sp>
        <p:nvSpPr>
          <p:cNvPr id="25" name="向上箭號 24"/>
          <p:cNvSpPr/>
          <p:nvPr/>
        </p:nvSpPr>
        <p:spPr>
          <a:xfrm>
            <a:off x="4161969" y="5829676"/>
            <a:ext cx="315685" cy="336706"/>
          </a:xfrm>
          <a:prstGeom prst="upArrow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6" name="向上箭號 25"/>
          <p:cNvSpPr/>
          <p:nvPr/>
        </p:nvSpPr>
        <p:spPr>
          <a:xfrm>
            <a:off x="6567712" y="5819541"/>
            <a:ext cx="315685" cy="336706"/>
          </a:xfrm>
          <a:prstGeom prst="upArrow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7" name="向上箭號 26"/>
          <p:cNvSpPr/>
          <p:nvPr/>
        </p:nvSpPr>
        <p:spPr>
          <a:xfrm>
            <a:off x="8995224" y="5829676"/>
            <a:ext cx="315685" cy="336706"/>
          </a:xfrm>
          <a:prstGeom prst="upArrow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8" name="橢圓 27"/>
          <p:cNvSpPr/>
          <p:nvPr/>
        </p:nvSpPr>
        <p:spPr>
          <a:xfrm>
            <a:off x="2051701" y="3204514"/>
            <a:ext cx="1850572" cy="701988"/>
          </a:xfrm>
          <a:prstGeom prst="ellipse">
            <a:avLst/>
          </a:prstGeom>
          <a:noFill/>
          <a:ln>
            <a:solidFill>
              <a:srgbClr val="3DA6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品質一致</a:t>
            </a:r>
          </a:p>
        </p:txBody>
      </p:sp>
      <p:sp>
        <p:nvSpPr>
          <p:cNvPr id="29" name="橢圓 28"/>
          <p:cNvSpPr/>
          <p:nvPr/>
        </p:nvSpPr>
        <p:spPr>
          <a:xfrm>
            <a:off x="4421540" y="3250372"/>
            <a:ext cx="2104294" cy="665796"/>
          </a:xfrm>
          <a:prstGeom prst="ellipse">
            <a:avLst/>
          </a:prstGeom>
          <a:noFill/>
          <a:ln>
            <a:solidFill>
              <a:srgbClr val="3DA6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功能性完整</a:t>
            </a:r>
          </a:p>
        </p:txBody>
      </p:sp>
      <p:sp>
        <p:nvSpPr>
          <p:cNvPr id="30" name="橢圓 29"/>
          <p:cNvSpPr/>
          <p:nvPr/>
        </p:nvSpPr>
        <p:spPr>
          <a:xfrm>
            <a:off x="6835823" y="3250371"/>
            <a:ext cx="1850572" cy="667262"/>
          </a:xfrm>
          <a:prstGeom prst="ellipse">
            <a:avLst/>
          </a:prstGeom>
          <a:noFill/>
          <a:ln>
            <a:solidFill>
              <a:srgbClr val="3DA6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維修及清潔服務</a:t>
            </a:r>
          </a:p>
        </p:txBody>
      </p:sp>
      <p:sp>
        <p:nvSpPr>
          <p:cNvPr id="31" name="橢圓 30"/>
          <p:cNvSpPr/>
          <p:nvPr/>
        </p:nvSpPr>
        <p:spPr>
          <a:xfrm>
            <a:off x="9310909" y="3204514"/>
            <a:ext cx="2133597" cy="656129"/>
          </a:xfrm>
          <a:prstGeom prst="ellipse">
            <a:avLst/>
          </a:prstGeom>
          <a:noFill/>
          <a:ln>
            <a:solidFill>
              <a:srgbClr val="3DA6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新設及搬遷彈性更即時</a:t>
            </a:r>
          </a:p>
        </p:txBody>
      </p:sp>
      <p:sp>
        <p:nvSpPr>
          <p:cNvPr id="32" name="矩形 31"/>
          <p:cNvSpPr/>
          <p:nvPr/>
        </p:nvSpPr>
        <p:spPr>
          <a:xfrm>
            <a:off x="5493900" y="2935866"/>
            <a:ext cx="1534894" cy="31450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客戶價值主張</a:t>
            </a:r>
          </a:p>
        </p:txBody>
      </p:sp>
      <p:sp>
        <p:nvSpPr>
          <p:cNvPr id="33" name="矩形 32"/>
          <p:cNvSpPr/>
          <p:nvPr/>
        </p:nvSpPr>
        <p:spPr>
          <a:xfrm>
            <a:off x="5574599" y="2173108"/>
            <a:ext cx="2177143" cy="673067"/>
          </a:xfrm>
          <a:prstGeom prst="rect">
            <a:avLst/>
          </a:prstGeom>
          <a:solidFill>
            <a:srgbClr val="3DA6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1600" dirty="0"/>
              <a:t>最大</a:t>
            </a:r>
            <a:r>
              <a:rPr kumimoji="1" lang="zh-TW" altLang="en-US" sz="1600" dirty="0" smtClean="0"/>
              <a:t>化資本運用效率</a:t>
            </a:r>
            <a:endParaRPr kumimoji="1" lang="zh-TW" altLang="en-US" sz="1600" dirty="0"/>
          </a:p>
        </p:txBody>
      </p:sp>
      <p:sp>
        <p:nvSpPr>
          <p:cNvPr id="34" name="矩形 33"/>
          <p:cNvSpPr/>
          <p:nvPr/>
        </p:nvSpPr>
        <p:spPr>
          <a:xfrm>
            <a:off x="2376140" y="2165977"/>
            <a:ext cx="2177143" cy="673067"/>
          </a:xfrm>
          <a:prstGeom prst="rect">
            <a:avLst/>
          </a:prstGeom>
          <a:solidFill>
            <a:srgbClr val="3DA6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1600" dirty="0"/>
              <a:t>延長資產使用年限</a:t>
            </a:r>
            <a:endParaRPr kumimoji="1" lang="en-US" altLang="zh-TW" sz="1600" dirty="0"/>
          </a:p>
          <a:p>
            <a:pPr algn="ctr"/>
            <a:r>
              <a:rPr kumimoji="1" lang="zh-TW" altLang="en-US" sz="1600" dirty="0"/>
              <a:t>符合政府規範保固</a:t>
            </a:r>
          </a:p>
        </p:txBody>
      </p:sp>
      <p:sp>
        <p:nvSpPr>
          <p:cNvPr id="35" name="矩形 34"/>
          <p:cNvSpPr/>
          <p:nvPr/>
        </p:nvSpPr>
        <p:spPr>
          <a:xfrm>
            <a:off x="2231571" y="6145728"/>
            <a:ext cx="8969830" cy="663474"/>
          </a:xfrm>
          <a:prstGeom prst="rect">
            <a:avLst/>
          </a:prstGeom>
          <a:noFill/>
          <a:ln>
            <a:solidFill>
              <a:srgbClr val="3DA6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1600" dirty="0"/>
          </a:p>
        </p:txBody>
      </p:sp>
      <p:sp>
        <p:nvSpPr>
          <p:cNvPr id="36" name="橢圓 35"/>
          <p:cNvSpPr/>
          <p:nvPr/>
        </p:nvSpPr>
        <p:spPr>
          <a:xfrm>
            <a:off x="8625739" y="1182945"/>
            <a:ext cx="2906486" cy="709004"/>
          </a:xfrm>
          <a:prstGeom prst="ellipse">
            <a:avLst/>
          </a:prstGeom>
          <a:solidFill>
            <a:srgbClr val="3DA6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b="1" dirty="0" smtClean="0"/>
              <a:t>達到顧客、政府、客運三贏的局面</a:t>
            </a:r>
            <a:endParaRPr kumimoji="1" lang="zh-TW" altLang="en-US" b="1" dirty="0"/>
          </a:p>
        </p:txBody>
      </p:sp>
      <p:sp>
        <p:nvSpPr>
          <p:cNvPr id="37" name="矩形 36"/>
          <p:cNvSpPr/>
          <p:nvPr/>
        </p:nvSpPr>
        <p:spPr>
          <a:xfrm>
            <a:off x="8792024" y="2173108"/>
            <a:ext cx="2740201" cy="673067"/>
          </a:xfrm>
          <a:prstGeom prst="rect">
            <a:avLst/>
          </a:prstGeom>
          <a:solidFill>
            <a:srgbClr val="3DA6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1600" dirty="0" smtClean="0"/>
              <a:t>政府獲得信賴及支持、</a:t>
            </a:r>
            <a:endParaRPr kumimoji="1" lang="en-US" altLang="zh-TW" sz="1600" dirty="0" smtClean="0"/>
          </a:p>
          <a:p>
            <a:pPr algn="ctr"/>
            <a:r>
              <a:rPr kumimoji="1" lang="zh-TW" altLang="en-US" sz="1600" dirty="0" smtClean="0"/>
              <a:t>顧客與客運獲得瓶頸改善</a:t>
            </a:r>
            <a:endParaRPr kumimoji="1" lang="zh-TW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0076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515938" y="451790"/>
            <a:ext cx="3887603" cy="461665"/>
          </a:xfrm>
        </p:spPr>
        <p:txBody>
          <a:bodyPr/>
          <a:lstStyle/>
          <a:p>
            <a:r>
              <a:rPr kumimoji="1" lang="en-US" altLang="zh-TW" dirty="0"/>
              <a:t>SCOR card</a:t>
            </a:r>
            <a:r>
              <a:rPr kumimoji="1" lang="zh-TW" altLang="en-US" dirty="0"/>
              <a:t>與差距分析</a:t>
            </a: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1708930"/>
              </p:ext>
            </p:extLst>
          </p:nvPr>
        </p:nvGraphicFramePr>
        <p:xfrm>
          <a:off x="160814" y="1126079"/>
          <a:ext cx="11967607" cy="54268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697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1862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81310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151589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396974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232958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1357384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</a:tblGrid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企業策略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DA6D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供應鏈策略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DA6D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關鍵績效指標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DA6D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定義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DA6D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現值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DA6D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目標值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DA6D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差距值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DA6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13379">
                <a:tc rowSpan="4">
                  <a:txBody>
                    <a:bodyPr/>
                    <a:lstStyle/>
                    <a:p>
                      <a:pPr algn="ctr"/>
                      <a:endParaRPr lang="en-US" altLang="zh-TW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pPr algn="ctr"/>
                      <a:endParaRPr lang="en-US" altLang="zh-TW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pPr algn="ctr"/>
                      <a:endParaRPr lang="en-US" altLang="zh-TW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pPr algn="ctr"/>
                      <a:endParaRPr lang="en-US" altLang="zh-TW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pPr algn="ctr"/>
                      <a:r>
                        <a:rPr lang="zh-TW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發揮資產</a:t>
                      </a:r>
                      <a:endParaRPr lang="en-US" altLang="zh-TW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pPr algn="ctr"/>
                      <a:r>
                        <a:rPr lang="zh-TW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最大效用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TW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供應鏈交貨可靠度：</a:t>
                      </a:r>
                      <a:endParaRPr lang="en-US" altLang="zh-TW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zh-TW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招手站牌生產品質管理</a:t>
                      </a:r>
                      <a:endParaRPr lang="en-US" altLang="zh-TW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en-US" altLang="zh-TW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zh-TW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產品不良率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50000"/>
                        </a:lnSpc>
                      </a:pPr>
                      <a:r>
                        <a:rPr lang="zh-TW" altLang="en-US" sz="18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招手站牌頂板歪斜</a:t>
                      </a:r>
                      <a:endParaRPr lang="zh-TW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TW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&gt;5%</a:t>
                      </a:r>
                      <a:endParaRPr lang="zh-TW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zh-TW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低於 </a:t>
                      </a:r>
                      <a:r>
                        <a:rPr lang="en-US" altLang="zh-TW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2%</a:t>
                      </a:r>
                      <a:endParaRPr lang="zh-TW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altLang="zh-TW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3%</a:t>
                      </a:r>
                      <a:endParaRPr lang="zh-TW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路線圖或站</a:t>
                      </a:r>
                      <a:r>
                        <a:rPr lang="zh-TW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名印錯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375443217"/>
                  </a:ext>
                </a:extLst>
              </a:tr>
              <a:tr h="613379">
                <a:tc vMerge="1"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TW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供應鏈產品服務</a:t>
                      </a:r>
                      <a:endParaRPr lang="en-US" altLang="zh-TW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zh-TW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回應能力：</a:t>
                      </a:r>
                      <a:endParaRPr lang="en-US" altLang="zh-TW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zh-TW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維修效率</a:t>
                      </a:r>
                      <a:endParaRPr lang="en-US" altLang="zh-TW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en-US" altLang="zh-TW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zh-TW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回覆維修通報之</a:t>
                      </a:r>
                      <a:endParaRPr lang="en-US" altLang="zh-TW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zh-TW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反應時間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50000"/>
                        </a:lnSpc>
                      </a:pPr>
                      <a:r>
                        <a:rPr lang="zh-TW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維修重製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TW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七天</a:t>
                      </a:r>
                      <a:endParaRPr lang="en-US" altLang="zh-TW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250000"/>
                        </a:lnSpc>
                      </a:pPr>
                      <a:r>
                        <a:rPr lang="en-US" altLang="zh-TW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12</a:t>
                      </a:r>
                      <a:r>
                        <a:rPr lang="zh-TW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小時內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</a:tcPr>
                </a:tc>
                <a:tc rowSpan="2"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250000"/>
                        </a:lnSpc>
                      </a:pPr>
                      <a:r>
                        <a:rPr lang="zh-TW" altLang="en-US" sz="18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超過</a:t>
                      </a:r>
                      <a:r>
                        <a:rPr lang="en-US" altLang="zh-TW" sz="18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24</a:t>
                      </a:r>
                      <a:r>
                        <a:rPr lang="zh-TW" altLang="en-US" sz="18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小時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滾筒更換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一天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570421503"/>
                  </a:ext>
                </a:extLst>
              </a:tr>
              <a:tr h="1226757">
                <a:tc rowSpan="2">
                  <a:txBody>
                    <a:bodyPr/>
                    <a:lstStyle/>
                    <a:p>
                      <a:endParaRPr lang="en-US" altLang="zh-TW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endParaRPr lang="en-US" altLang="zh-TW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pPr algn="l"/>
                      <a:r>
                        <a:rPr lang="zh-TW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  改善成本</a:t>
                      </a:r>
                      <a:endParaRPr lang="en-US" altLang="zh-TW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pPr algn="l"/>
                      <a:r>
                        <a:rPr lang="zh-TW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  結構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TW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成本控制：</a:t>
                      </a:r>
                      <a:endParaRPr lang="en-US" altLang="zh-TW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zh-TW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降低物料取得成本</a:t>
                      </a:r>
                      <a:endParaRPr lang="en-US" altLang="zh-TW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en-US" altLang="zh-TW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zh-TW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單位物料成本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50000"/>
                        </a:lnSpc>
                      </a:pPr>
                      <a:r>
                        <a:rPr lang="zh-TW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招手站牌</a:t>
                      </a:r>
                      <a:r>
                        <a:rPr lang="zh-TW" altLang="en-US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總價</a:t>
                      </a:r>
                      <a:endParaRPr lang="zh-TW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altLang="zh-TW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NTD18,000</a:t>
                      </a:r>
                      <a:endParaRPr lang="en-US" altLang="zh-TW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zh-TW" altLang="en-US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合理預算</a:t>
                      </a:r>
                      <a:r>
                        <a:rPr lang="zh-TW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內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zh-TW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無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226757">
                <a:tc vMerge="1"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50000"/>
                        </a:lnSpc>
                      </a:pPr>
                      <a:r>
                        <a:rPr lang="zh-TW" altLang="en-US" sz="18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成本控制：</a:t>
                      </a:r>
                      <a:endParaRPr lang="en-US" altLang="zh-TW" sz="18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0" hangingPunct="1">
                        <a:lnSpc>
                          <a:spcPct val="150000"/>
                        </a:lnSpc>
                      </a:pPr>
                      <a:r>
                        <a:rPr lang="zh-TW" altLang="en-US" sz="18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降低配銷成本</a:t>
                      </a:r>
                      <a:endParaRPr lang="en-US" altLang="zh-TW" sz="18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00000"/>
                        </a:lnSpc>
                      </a:pPr>
                      <a:endParaRPr lang="en-US" altLang="zh-TW" sz="18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0" hangingPunct="1">
                        <a:lnSpc>
                          <a:spcPct val="100000"/>
                        </a:lnSpc>
                      </a:pPr>
                      <a:r>
                        <a:rPr lang="zh-TW" altLang="en-US" sz="18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產品運輸成本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50000"/>
                        </a:lnSpc>
                      </a:pPr>
                      <a:r>
                        <a:rPr lang="zh-TW" altLang="en-US" sz="18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產品零件到現場</a:t>
                      </a:r>
                      <a:endParaRPr lang="en-US" altLang="zh-TW" sz="18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0" hangingPunct="1">
                        <a:lnSpc>
                          <a:spcPct val="150000"/>
                        </a:lnSpc>
                      </a:pPr>
                      <a:r>
                        <a:rPr lang="zh-TW" altLang="en-US" sz="18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組裝之距離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200000"/>
                        </a:lnSpc>
                      </a:pPr>
                      <a:r>
                        <a:rPr lang="zh-TW" altLang="en-US" sz="18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非定值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50000"/>
                        </a:lnSpc>
                      </a:pPr>
                      <a:r>
                        <a:rPr lang="zh-TW" altLang="en-US" sz="18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總括於估計之運輸成本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50000"/>
                        </a:lnSpc>
                      </a:pPr>
                      <a:r>
                        <a:rPr lang="zh-TW" altLang="en-US" sz="18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因設置</a:t>
                      </a:r>
                      <a:endParaRPr lang="en-US" altLang="zh-TW" sz="18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0" hangingPunct="1">
                        <a:lnSpc>
                          <a:spcPct val="150000"/>
                        </a:lnSpc>
                      </a:pPr>
                      <a:r>
                        <a:rPr lang="zh-TW" altLang="en-US" sz="18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地點而異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34583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xmlns="" id="{170CF174-B041-B11C-7A39-B1D87F7799D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5938" y="462423"/>
            <a:ext cx="3441968" cy="461665"/>
          </a:xfrm>
        </p:spPr>
        <p:txBody>
          <a:bodyPr/>
          <a:lstStyle/>
          <a:p>
            <a:r>
              <a:rPr lang="zh-TW" altLang="en-US" dirty="0"/>
              <a:t>績效分析</a:t>
            </a:r>
            <a:r>
              <a:rPr lang="en-US" altLang="zh-TW" dirty="0"/>
              <a:t>-</a:t>
            </a:r>
            <a:r>
              <a:rPr lang="zh-TW" altLang="en-US" dirty="0"/>
              <a:t>績效分解表</a:t>
            </a: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xmlns="" id="{63F8380F-960A-BA38-0663-B76433AF3E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9060184"/>
              </p:ext>
            </p:extLst>
          </p:nvPr>
        </p:nvGraphicFramePr>
        <p:xfrm>
          <a:off x="460005" y="1096349"/>
          <a:ext cx="11265199" cy="5339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97595">
                  <a:extLst>
                    <a:ext uri="{9D8B030D-6E8A-4147-A177-3AD203B41FA5}">
                      <a16:colId xmlns:a16="http://schemas.microsoft.com/office/drawing/2014/main" xmlns="" val="3769544777"/>
                    </a:ext>
                  </a:extLst>
                </a:gridCol>
                <a:gridCol w="2533030">
                  <a:extLst>
                    <a:ext uri="{9D8B030D-6E8A-4147-A177-3AD203B41FA5}">
                      <a16:colId xmlns:a16="http://schemas.microsoft.com/office/drawing/2014/main" xmlns="" val="103204288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xmlns="" val="2177692445"/>
                    </a:ext>
                  </a:extLst>
                </a:gridCol>
                <a:gridCol w="1651672">
                  <a:extLst>
                    <a:ext uri="{9D8B030D-6E8A-4147-A177-3AD203B41FA5}">
                      <a16:colId xmlns:a16="http://schemas.microsoft.com/office/drawing/2014/main" xmlns="" val="1237327142"/>
                    </a:ext>
                  </a:extLst>
                </a:gridCol>
                <a:gridCol w="1722902">
                  <a:extLst>
                    <a:ext uri="{9D8B030D-6E8A-4147-A177-3AD203B41FA5}">
                      <a16:colId xmlns:a16="http://schemas.microsoft.com/office/drawing/2014/main" xmlns="" val="266512788"/>
                    </a:ext>
                  </a:extLst>
                </a:gridCol>
              </a:tblGrid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供應鏈策略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DA6D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Level 1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DA6D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Level 2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DA6D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現值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DA6D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目標值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DA6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123045296"/>
                  </a:ext>
                </a:extLst>
              </a:tr>
              <a:tr h="613379">
                <a:tc rowSpan="2">
                  <a:txBody>
                    <a:bodyPr/>
                    <a:lstStyle/>
                    <a:p>
                      <a:endParaRPr lang="en-US" altLang="zh-TW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r>
                        <a:rPr lang="zh-TW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供應鏈交貨可靠度</a:t>
                      </a:r>
                      <a:endParaRPr lang="en-US" altLang="zh-TW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</a:tcPr>
                </a:tc>
                <a:tc rowSpan="2">
                  <a:txBody>
                    <a:bodyPr/>
                    <a:lstStyle/>
                    <a:p>
                      <a:endParaRPr lang="en-US" altLang="zh-TW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r>
                        <a:rPr lang="zh-TW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原料供應鏈品質與</a:t>
                      </a:r>
                      <a:endParaRPr lang="en-US" altLang="zh-TW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r>
                        <a:rPr lang="zh-TW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交貨彈性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TW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PC</a:t>
                      </a:r>
                      <a:r>
                        <a:rPr lang="zh-TW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圓管的透明度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zh-TW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zh-TW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289495705"/>
                  </a:ext>
                </a:extLst>
              </a:tr>
              <a:tr h="613379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TW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交期過長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TW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60</a:t>
                      </a:r>
                      <a:r>
                        <a:rPr lang="zh-TW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天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zh-TW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846438081"/>
                  </a:ext>
                </a:extLst>
              </a:tr>
              <a:tr h="1226757">
                <a:tc>
                  <a:txBody>
                    <a:bodyPr/>
                    <a:lstStyle/>
                    <a:p>
                      <a:endParaRPr lang="en-US" altLang="zh-TW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r>
                        <a:rPr lang="zh-TW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供應鏈產品服務：</a:t>
                      </a:r>
                      <a:endParaRPr lang="en-US" altLang="zh-TW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r>
                        <a:rPr lang="zh-TW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維修效率</a:t>
                      </a:r>
                      <a:endParaRPr lang="en-US" altLang="zh-TW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TW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回覆維修通報之</a:t>
                      </a:r>
                      <a:endParaRPr lang="en-US" altLang="zh-TW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完成時間</a:t>
                      </a:r>
                      <a:endParaRPr lang="en-US" altLang="zh-TW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endParaRPr lang="zh-TW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en-US" altLang="zh-TW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r>
                        <a:rPr lang="zh-TW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縮短維修更換時間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zh-TW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zh-TW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885826255"/>
                  </a:ext>
                </a:extLst>
              </a:tr>
              <a:tr h="613379">
                <a:tc rowSpan="2">
                  <a:txBody>
                    <a:bodyPr/>
                    <a:lstStyle/>
                    <a:p>
                      <a:endParaRPr lang="en-US" altLang="zh-TW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r>
                        <a:rPr lang="zh-TW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降低物料取得成本</a:t>
                      </a:r>
                      <a:endParaRPr lang="en-US" altLang="zh-TW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</a:tcPr>
                </a:tc>
                <a:tc rowSpan="2">
                  <a:txBody>
                    <a:bodyPr/>
                    <a:lstStyle/>
                    <a:p>
                      <a:endParaRPr lang="en-US" altLang="zh-TW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r>
                        <a:rPr lang="zh-TW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單位物料成本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TW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量產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altLang="zh-TW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NTD18,000</a:t>
                      </a:r>
                      <a:endParaRPr lang="zh-TW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zh-TW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664821244"/>
                  </a:ext>
                </a:extLst>
              </a:tr>
              <a:tr h="613379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TW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定期汰換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785820695"/>
                  </a:ext>
                </a:extLst>
              </a:tr>
              <a:tr h="1226757">
                <a:tc>
                  <a:txBody>
                    <a:bodyPr/>
                    <a:lstStyle/>
                    <a:p>
                      <a:endParaRPr lang="en-US" altLang="zh-TW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r>
                        <a:rPr lang="zh-TW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降低配銷成本</a:t>
                      </a:r>
                      <a:endParaRPr lang="en-US" altLang="zh-TW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altLang="zh-TW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r>
                        <a:rPr lang="zh-TW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產品運輸成本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altLang="zh-TW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r>
                        <a:rPr lang="zh-TW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產品零件到現場組裝之距離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zh-TW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zh-TW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xmlns="" val="34347104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86348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xmlns="" id="{170CF174-B041-B11C-7A39-B1D87F7799D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5938" y="462423"/>
            <a:ext cx="3441968" cy="461665"/>
          </a:xfrm>
        </p:spPr>
        <p:txBody>
          <a:bodyPr/>
          <a:lstStyle/>
          <a:p>
            <a:r>
              <a:rPr lang="zh-TW" altLang="en-US" dirty="0"/>
              <a:t>績效分析</a:t>
            </a:r>
            <a:r>
              <a:rPr lang="en-US" altLang="zh-TW" dirty="0"/>
              <a:t>-</a:t>
            </a:r>
            <a:r>
              <a:rPr lang="zh-TW" altLang="en-US" dirty="0"/>
              <a:t>績效分解表</a:t>
            </a: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xmlns="" id="{5427E783-85FB-7D46-0B5C-E728615B12A3}"/>
              </a:ext>
            </a:extLst>
          </p:cNvPr>
          <p:cNvGraphicFramePr>
            <a:graphicFrameLocks noGrp="1"/>
          </p:cNvGraphicFramePr>
          <p:nvPr/>
        </p:nvGraphicFramePr>
        <p:xfrm>
          <a:off x="515938" y="1250170"/>
          <a:ext cx="11069421" cy="53009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2052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52280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344453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985421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296140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供應鏈策略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DA6D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Level 1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DA6D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Level 2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DA6D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現值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DA6D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目標值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DA6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226757">
                <a:tc>
                  <a:txBody>
                    <a:bodyPr/>
                    <a:lstStyle/>
                    <a:p>
                      <a:r>
                        <a:rPr lang="zh-TW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供應鏈交貨可靠度：</a:t>
                      </a:r>
                      <a:endParaRPr lang="en-US" altLang="zh-TW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r>
                        <a:rPr lang="zh-TW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招手站牌生產品質管理</a:t>
                      </a:r>
                      <a:endParaRPr lang="en-US" altLang="zh-TW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產品不良率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solidFill>
                            <a:srgbClr val="C00000"/>
                          </a:solidFill>
                        </a:rPr>
                        <a:t>招手站牌頂板歪斜</a:t>
                      </a:r>
                      <a:endParaRPr lang="en-US" altLang="zh-TW" dirty="0">
                        <a:solidFill>
                          <a:srgbClr val="C00000"/>
                        </a:solidFill>
                      </a:endParaRPr>
                    </a:p>
                    <a:p>
                      <a:endParaRPr lang="en-US" altLang="zh-TW" dirty="0">
                        <a:solidFill>
                          <a:srgbClr val="C00000"/>
                        </a:solidFill>
                      </a:endParaRPr>
                    </a:p>
                    <a:p>
                      <a:r>
                        <a:rPr lang="zh-TW" altLang="en-US" dirty="0">
                          <a:solidFill>
                            <a:srgbClr val="C00000"/>
                          </a:solidFill>
                        </a:rPr>
                        <a:t>路線圖或站名印錯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&gt;5%</a:t>
                      </a:r>
                    </a:p>
                    <a:p>
                      <a:endParaRPr lang="en-US" altLang="zh-TW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r>
                        <a:rPr lang="en-US" altLang="zh-TW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&gt;3%</a:t>
                      </a:r>
                      <a:endParaRPr lang="zh-TW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&lt;=</a:t>
                      </a:r>
                      <a:r>
                        <a:rPr lang="zh-TW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  <a:r>
                        <a:rPr lang="en-US" altLang="zh-TW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2%</a:t>
                      </a:r>
                    </a:p>
                    <a:p>
                      <a:endParaRPr lang="en-US" altLang="zh-TW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r>
                        <a:rPr lang="en-US" altLang="zh-TW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&lt;=</a:t>
                      </a:r>
                      <a:r>
                        <a:rPr lang="zh-TW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  <a:r>
                        <a:rPr lang="en-US" altLang="zh-TW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2%</a:t>
                      </a:r>
                      <a:endParaRPr lang="zh-TW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072869">
                <a:tc>
                  <a:txBody>
                    <a:bodyPr/>
                    <a:lstStyle/>
                    <a:p>
                      <a:r>
                        <a:rPr lang="zh-TW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供應鏈產品服務回應能力：</a:t>
                      </a:r>
                      <a:endParaRPr lang="en-US" altLang="zh-TW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r>
                        <a:rPr lang="zh-TW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維修效率</a:t>
                      </a:r>
                      <a:endParaRPr lang="en-US" altLang="zh-TW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回覆維修通報之</a:t>
                      </a:r>
                      <a:endParaRPr lang="en-US" altLang="zh-TW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r>
                        <a:rPr lang="zh-TW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反應時間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solidFill>
                            <a:srgbClr val="C00000"/>
                          </a:solidFill>
                        </a:rPr>
                        <a:t>站牌故障維修或移位重製</a:t>
                      </a:r>
                      <a:endParaRPr lang="en-US" altLang="zh-TW" dirty="0">
                        <a:solidFill>
                          <a:srgbClr val="C00000"/>
                        </a:solidFill>
                      </a:endParaRPr>
                    </a:p>
                    <a:p>
                      <a:endParaRPr lang="en-US" altLang="zh-TW" dirty="0">
                        <a:solidFill>
                          <a:srgbClr val="C00000"/>
                        </a:solidFill>
                      </a:endParaRPr>
                    </a:p>
                    <a:p>
                      <a:r>
                        <a:rPr lang="zh-TW" altLang="en-US" dirty="0">
                          <a:solidFill>
                            <a:srgbClr val="C00000"/>
                          </a:solidFill>
                        </a:rPr>
                        <a:t>路線更新或滾筒更換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七天</a:t>
                      </a:r>
                      <a:endParaRPr lang="en-US" altLang="zh-TW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endParaRPr lang="en-US" altLang="zh-TW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r>
                        <a:rPr lang="zh-TW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一天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12</a:t>
                      </a:r>
                      <a:r>
                        <a:rPr lang="zh-TW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小時內</a:t>
                      </a:r>
                      <a:endParaRPr lang="en-US" altLang="zh-TW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endParaRPr lang="en-US" altLang="zh-TW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6</a:t>
                      </a:r>
                      <a:r>
                        <a:rPr lang="zh-TW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小時內</a:t>
                      </a:r>
                    </a:p>
                    <a:p>
                      <a:endParaRPr lang="zh-TW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226757">
                <a:tc>
                  <a:txBody>
                    <a:bodyPr/>
                    <a:lstStyle/>
                    <a:p>
                      <a:r>
                        <a:rPr lang="zh-TW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成本控制：</a:t>
                      </a:r>
                      <a:endParaRPr lang="en-US" altLang="zh-TW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r>
                        <a:rPr lang="zh-TW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降低物料取得成本</a:t>
                      </a:r>
                      <a:endParaRPr lang="en-US" altLang="zh-TW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單位物料成本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solidFill>
                            <a:srgbClr val="C00000"/>
                          </a:solidFill>
                        </a:rPr>
                        <a:t>組成物料總成本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18,000</a:t>
                      </a:r>
                    </a:p>
                    <a:p>
                      <a:r>
                        <a:rPr lang="zh-TW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台幣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$$</a:t>
                      </a:r>
                      <a:r>
                        <a:rPr lang="zh-TW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預算內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226757">
                <a:tc>
                  <a:txBody>
                    <a:bodyPr/>
                    <a:lstStyle/>
                    <a:p>
                      <a:r>
                        <a:rPr lang="zh-TW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成本控制：</a:t>
                      </a:r>
                      <a:endParaRPr lang="en-US" altLang="zh-TW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r>
                        <a:rPr lang="zh-TW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降低配銷成本</a:t>
                      </a:r>
                      <a:endParaRPr lang="en-US" altLang="zh-TW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產品運輸成本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solidFill>
                            <a:srgbClr val="C00000"/>
                          </a:solidFill>
                        </a:rPr>
                        <a:t>產品零件到現場組裝之距離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非定值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總括於估計之運輸成本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cxnSp>
        <p:nvCxnSpPr>
          <p:cNvPr id="5" name="直線接點 4">
            <a:extLst>
              <a:ext uri="{FF2B5EF4-FFF2-40B4-BE49-F238E27FC236}">
                <a16:creationId xmlns:a16="http://schemas.microsoft.com/office/drawing/2014/main" xmlns="" id="{38F2372B-2313-22EE-0CED-F85C0DC187E8}"/>
              </a:ext>
            </a:extLst>
          </p:cNvPr>
          <p:cNvCxnSpPr/>
          <p:nvPr/>
        </p:nvCxnSpPr>
        <p:spPr>
          <a:xfrm>
            <a:off x="5860473" y="2252749"/>
            <a:ext cx="574409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接點 5">
            <a:extLst>
              <a:ext uri="{FF2B5EF4-FFF2-40B4-BE49-F238E27FC236}">
                <a16:creationId xmlns:a16="http://schemas.microsoft.com/office/drawing/2014/main" xmlns="" id="{FA5D16CE-4D97-4CFF-2FA4-9C7D192A7882}"/>
              </a:ext>
            </a:extLst>
          </p:cNvPr>
          <p:cNvCxnSpPr/>
          <p:nvPr/>
        </p:nvCxnSpPr>
        <p:spPr>
          <a:xfrm>
            <a:off x="5841265" y="3429000"/>
            <a:ext cx="574409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2569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xmlns="" id="{170CF174-B041-B11C-7A39-B1D87F7799D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5938" y="462423"/>
            <a:ext cx="6405921" cy="461665"/>
          </a:xfrm>
        </p:spPr>
        <p:txBody>
          <a:bodyPr/>
          <a:lstStyle/>
          <a:p>
            <a:r>
              <a:rPr lang="zh-TW" altLang="en-US" dirty="0"/>
              <a:t>績效分析</a:t>
            </a:r>
            <a:r>
              <a:rPr lang="en-US" altLang="zh-TW" dirty="0"/>
              <a:t>-</a:t>
            </a:r>
            <a:r>
              <a:rPr lang="zh-TW" altLang="en-US" dirty="0"/>
              <a:t>以</a:t>
            </a:r>
            <a:r>
              <a:rPr lang="en-US" altLang="zh-TW" dirty="0"/>
              <a:t>SCOR</a:t>
            </a:r>
            <a:r>
              <a:rPr lang="zh-TW" altLang="en-US" dirty="0"/>
              <a:t>為基的</a:t>
            </a:r>
            <a:r>
              <a:rPr lang="en-US" altLang="zh-TW" dirty="0"/>
              <a:t>CRT</a:t>
            </a:r>
            <a:r>
              <a:rPr lang="zh-TW" altLang="en-US" dirty="0"/>
              <a:t>分析</a:t>
            </a:r>
            <a:r>
              <a:rPr lang="en-US" altLang="zh-TW" dirty="0"/>
              <a:t>(1/2)</a:t>
            </a:r>
            <a:endParaRPr lang="zh-TW" altLang="en-US" dirty="0"/>
          </a:p>
        </p:txBody>
      </p:sp>
      <p:cxnSp>
        <p:nvCxnSpPr>
          <p:cNvPr id="8" name="直線接點 7">
            <a:extLst>
              <a:ext uri="{FF2B5EF4-FFF2-40B4-BE49-F238E27FC236}">
                <a16:creationId xmlns:a16="http://schemas.microsoft.com/office/drawing/2014/main" xmlns="" id="{D087550F-8605-C47E-92EE-77B1B34C8C49}"/>
              </a:ext>
            </a:extLst>
          </p:cNvPr>
          <p:cNvCxnSpPr>
            <a:cxnSpLocks/>
          </p:cNvCxnSpPr>
          <p:nvPr/>
        </p:nvCxnSpPr>
        <p:spPr>
          <a:xfrm>
            <a:off x="426100" y="2602335"/>
            <a:ext cx="11046870" cy="45599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接點 8">
            <a:extLst>
              <a:ext uri="{FF2B5EF4-FFF2-40B4-BE49-F238E27FC236}">
                <a16:creationId xmlns:a16="http://schemas.microsoft.com/office/drawing/2014/main" xmlns="" id="{E05687FB-1DE2-1FC4-5AA5-EC43AF379618}"/>
              </a:ext>
            </a:extLst>
          </p:cNvPr>
          <p:cNvCxnSpPr>
            <a:cxnSpLocks/>
          </p:cNvCxnSpPr>
          <p:nvPr/>
        </p:nvCxnSpPr>
        <p:spPr>
          <a:xfrm>
            <a:off x="426100" y="5345297"/>
            <a:ext cx="11073413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xmlns="" id="{6771ECA9-A7F9-5741-944E-6EEB0F3E9F12}"/>
              </a:ext>
            </a:extLst>
          </p:cNvPr>
          <p:cNvCxnSpPr>
            <a:cxnSpLocks/>
          </p:cNvCxnSpPr>
          <p:nvPr/>
        </p:nvCxnSpPr>
        <p:spPr>
          <a:xfrm>
            <a:off x="419594" y="3963954"/>
            <a:ext cx="11123902" cy="48858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: 圓角 3">
            <a:extLst>
              <a:ext uri="{FF2B5EF4-FFF2-40B4-BE49-F238E27FC236}">
                <a16:creationId xmlns:a16="http://schemas.microsoft.com/office/drawing/2014/main" xmlns="" id="{15836AB2-D392-175F-39CF-B17F8F318ED1}"/>
              </a:ext>
            </a:extLst>
          </p:cNvPr>
          <p:cNvSpPr/>
          <p:nvPr/>
        </p:nvSpPr>
        <p:spPr>
          <a:xfrm>
            <a:off x="4361630" y="2907981"/>
            <a:ext cx="2473929" cy="762632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原料供應鏈品質</a:t>
            </a: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xmlns="" id="{8619204B-4096-F7D6-8439-B5D8B26E1F0D}"/>
              </a:ext>
            </a:extLst>
          </p:cNvPr>
          <p:cNvSpPr/>
          <p:nvPr/>
        </p:nvSpPr>
        <p:spPr>
          <a:xfrm>
            <a:off x="8465213" y="2925389"/>
            <a:ext cx="2552466" cy="727816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原料交貨彈性</a:t>
            </a:r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xmlns="" id="{F6603C31-9DE1-80DE-0223-8B6FE0E1FB0E}"/>
              </a:ext>
            </a:extLst>
          </p:cNvPr>
          <p:cNvSpPr/>
          <p:nvPr/>
        </p:nvSpPr>
        <p:spPr>
          <a:xfrm>
            <a:off x="6047381" y="1628026"/>
            <a:ext cx="3326621" cy="69106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供應鏈交貨可靠度</a:t>
            </a:r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xmlns="" id="{E0DE718F-7E16-2720-95DB-9C7F96DD2B53}"/>
              </a:ext>
            </a:extLst>
          </p:cNvPr>
          <p:cNvSpPr/>
          <p:nvPr/>
        </p:nvSpPr>
        <p:spPr>
          <a:xfrm>
            <a:off x="4423338" y="4290267"/>
            <a:ext cx="2412221" cy="74953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PC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圓管透明度</a:t>
            </a:r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xmlns="" id="{0CDF4882-20F0-B1A6-7BFF-80EE72FBC809}"/>
              </a:ext>
            </a:extLst>
          </p:cNvPr>
          <p:cNvSpPr/>
          <p:nvPr/>
        </p:nvSpPr>
        <p:spPr>
          <a:xfrm>
            <a:off x="8465213" y="4288276"/>
            <a:ext cx="2552466" cy="74952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交期過長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xmlns="" id="{13127A11-640B-B1AF-D864-29723F680C24}"/>
              </a:ext>
            </a:extLst>
          </p:cNvPr>
          <p:cNvSpPr/>
          <p:nvPr/>
        </p:nvSpPr>
        <p:spPr>
          <a:xfrm>
            <a:off x="666452" y="1674176"/>
            <a:ext cx="1851789" cy="49244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2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改善之問題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xmlns="" id="{D6444912-77C6-3695-195B-120AF501261B}"/>
              </a:ext>
            </a:extLst>
          </p:cNvPr>
          <p:cNvSpPr/>
          <p:nvPr/>
        </p:nvSpPr>
        <p:spPr>
          <a:xfrm>
            <a:off x="666452" y="2859668"/>
            <a:ext cx="2191690" cy="89255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2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現況</a:t>
            </a:r>
            <a:r>
              <a:rPr lang="en-US" altLang="zh-TW" sz="2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SCOR L1</a:t>
            </a:r>
          </a:p>
          <a:p>
            <a:pPr algn="ctr"/>
            <a:r>
              <a:rPr lang="zh-TW" altLang="en-US" sz="2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績效表現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xmlns="" id="{459DB5E5-C725-3B5D-F07F-80CAAB03A282}"/>
              </a:ext>
            </a:extLst>
          </p:cNvPr>
          <p:cNvSpPr/>
          <p:nvPr/>
        </p:nvSpPr>
        <p:spPr>
          <a:xfrm>
            <a:off x="666452" y="4232778"/>
            <a:ext cx="2191690" cy="89255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2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現況</a:t>
            </a:r>
            <a:r>
              <a:rPr lang="en-US" altLang="zh-TW" sz="2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SCOR L2</a:t>
            </a:r>
          </a:p>
          <a:p>
            <a:pPr algn="ctr"/>
            <a:r>
              <a:rPr lang="zh-TW" altLang="en-US" sz="2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績效表現</a:t>
            </a:r>
            <a:endParaRPr lang="zh-TW" altLang="en-US" sz="2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xmlns="" id="{88BEEB59-3116-4FBB-AD7A-7E6FFFEC2446}"/>
              </a:ext>
            </a:extLst>
          </p:cNvPr>
          <p:cNvSpPr/>
          <p:nvPr/>
        </p:nvSpPr>
        <p:spPr>
          <a:xfrm>
            <a:off x="894872" y="5643878"/>
            <a:ext cx="1518364" cy="49244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2600" dirty="0">
                <a:ln w="0"/>
                <a:solidFill>
                  <a:srgbClr val="1A1F3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根本問題</a:t>
            </a:r>
            <a:endParaRPr lang="zh-TW" altLang="en-US" sz="2600" cap="none" spc="0" dirty="0">
              <a:ln w="0"/>
              <a:solidFill>
                <a:srgbClr val="1A1F3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0" name="矩形: 圓角 19">
            <a:extLst>
              <a:ext uri="{FF2B5EF4-FFF2-40B4-BE49-F238E27FC236}">
                <a16:creationId xmlns:a16="http://schemas.microsoft.com/office/drawing/2014/main" xmlns="" id="{C39A0FFC-5B28-AC40-402A-39A4A546CB6A}"/>
              </a:ext>
            </a:extLst>
          </p:cNvPr>
          <p:cNvSpPr/>
          <p:nvPr/>
        </p:nvSpPr>
        <p:spPr>
          <a:xfrm>
            <a:off x="3433207" y="5684458"/>
            <a:ext cx="2196241" cy="70464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PC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原料雜質多</a:t>
            </a:r>
          </a:p>
        </p:txBody>
      </p:sp>
      <p:sp>
        <p:nvSpPr>
          <p:cNvPr id="21" name="矩形: 圓角 20">
            <a:extLst>
              <a:ext uri="{FF2B5EF4-FFF2-40B4-BE49-F238E27FC236}">
                <a16:creationId xmlns:a16="http://schemas.microsoft.com/office/drawing/2014/main" xmlns="" id="{C41C54B1-F5CC-E209-1410-2E17ADBA5F73}"/>
              </a:ext>
            </a:extLst>
          </p:cNvPr>
          <p:cNvSpPr/>
          <p:nvPr/>
        </p:nvSpPr>
        <p:spPr>
          <a:xfrm>
            <a:off x="6047381" y="5684458"/>
            <a:ext cx="2765640" cy="685832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處理雜質時間拉長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2" name="矩形: 圓角 21">
            <a:extLst>
              <a:ext uri="{FF2B5EF4-FFF2-40B4-BE49-F238E27FC236}">
                <a16:creationId xmlns:a16="http://schemas.microsoft.com/office/drawing/2014/main" xmlns="" id="{659F525D-C984-B3B9-3B8D-43F440904775}"/>
              </a:ext>
            </a:extLst>
          </p:cNvPr>
          <p:cNvSpPr/>
          <p:nvPr/>
        </p:nvSpPr>
        <p:spPr>
          <a:xfrm>
            <a:off x="9118757" y="5684457"/>
            <a:ext cx="2723563" cy="685831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影響完成圓管時間</a:t>
            </a:r>
          </a:p>
        </p:txBody>
      </p:sp>
    </p:spTree>
    <p:extLst>
      <p:ext uri="{BB962C8B-B14F-4D97-AF65-F5344CB8AC3E}">
        <p14:creationId xmlns:p14="http://schemas.microsoft.com/office/powerpoint/2010/main" val="3623138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xmlns="" id="{170CF174-B041-B11C-7A39-B1D87F7799D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5938" y="462423"/>
            <a:ext cx="6405921" cy="461665"/>
          </a:xfrm>
        </p:spPr>
        <p:txBody>
          <a:bodyPr/>
          <a:lstStyle/>
          <a:p>
            <a:r>
              <a:rPr lang="zh-TW" altLang="en-US" dirty="0"/>
              <a:t>績效分析</a:t>
            </a:r>
            <a:r>
              <a:rPr lang="en-US" altLang="zh-TW" dirty="0"/>
              <a:t>-</a:t>
            </a:r>
            <a:r>
              <a:rPr lang="zh-TW" altLang="en-US" dirty="0"/>
              <a:t>以</a:t>
            </a:r>
            <a:r>
              <a:rPr lang="en-US" altLang="zh-TW" dirty="0"/>
              <a:t>SCOR</a:t>
            </a:r>
            <a:r>
              <a:rPr lang="zh-TW" altLang="en-US" dirty="0"/>
              <a:t>為基的</a:t>
            </a:r>
            <a:r>
              <a:rPr lang="en-US" altLang="zh-TW" dirty="0"/>
              <a:t>CRT</a:t>
            </a:r>
            <a:r>
              <a:rPr lang="zh-TW" altLang="en-US" dirty="0"/>
              <a:t>分析</a:t>
            </a:r>
            <a:r>
              <a:rPr lang="en-US" altLang="zh-TW" dirty="0"/>
              <a:t>(1/2)</a:t>
            </a:r>
            <a:endParaRPr lang="zh-TW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xmlns="" id="{0FF8B6DC-C491-476F-4000-56EF20812F52}"/>
              </a:ext>
            </a:extLst>
          </p:cNvPr>
          <p:cNvSpPr/>
          <p:nvPr/>
        </p:nvSpPr>
        <p:spPr>
          <a:xfrm>
            <a:off x="0" y="1281220"/>
            <a:ext cx="12191999" cy="557677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5" name="直線接點 4">
            <a:extLst>
              <a:ext uri="{FF2B5EF4-FFF2-40B4-BE49-F238E27FC236}">
                <a16:creationId xmlns:a16="http://schemas.microsoft.com/office/drawing/2014/main" xmlns="" id="{60107773-7B8A-ECFE-8C5F-BB7FE29E0E6F}"/>
              </a:ext>
            </a:extLst>
          </p:cNvPr>
          <p:cNvCxnSpPr/>
          <p:nvPr/>
        </p:nvCxnSpPr>
        <p:spPr>
          <a:xfrm>
            <a:off x="2139518" y="1281220"/>
            <a:ext cx="0" cy="5576779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接點 5">
            <a:extLst>
              <a:ext uri="{FF2B5EF4-FFF2-40B4-BE49-F238E27FC236}">
                <a16:creationId xmlns:a16="http://schemas.microsoft.com/office/drawing/2014/main" xmlns="" id="{285CC5CD-75B0-D2D0-9634-595BC7F93072}"/>
              </a:ext>
            </a:extLst>
          </p:cNvPr>
          <p:cNvCxnSpPr>
            <a:cxnSpLocks/>
          </p:cNvCxnSpPr>
          <p:nvPr/>
        </p:nvCxnSpPr>
        <p:spPr>
          <a:xfrm flipV="1">
            <a:off x="0" y="2512381"/>
            <a:ext cx="12192000" cy="71021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接點 8">
            <a:extLst>
              <a:ext uri="{FF2B5EF4-FFF2-40B4-BE49-F238E27FC236}">
                <a16:creationId xmlns:a16="http://schemas.microsoft.com/office/drawing/2014/main" xmlns="" id="{B152F2C1-0D86-845A-08F6-48CE8CD03B9C}"/>
              </a:ext>
            </a:extLst>
          </p:cNvPr>
          <p:cNvCxnSpPr>
            <a:cxnSpLocks/>
          </p:cNvCxnSpPr>
          <p:nvPr/>
        </p:nvCxnSpPr>
        <p:spPr>
          <a:xfrm flipV="1">
            <a:off x="0" y="4034098"/>
            <a:ext cx="12192000" cy="71021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xmlns="" id="{8777B90A-59FF-2564-2D97-0A79708657AC}"/>
              </a:ext>
            </a:extLst>
          </p:cNvPr>
          <p:cNvCxnSpPr>
            <a:cxnSpLocks/>
          </p:cNvCxnSpPr>
          <p:nvPr/>
        </p:nvCxnSpPr>
        <p:spPr>
          <a:xfrm flipV="1">
            <a:off x="0" y="5375027"/>
            <a:ext cx="12192000" cy="71021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: 圓角 10">
            <a:extLst>
              <a:ext uri="{FF2B5EF4-FFF2-40B4-BE49-F238E27FC236}">
                <a16:creationId xmlns:a16="http://schemas.microsoft.com/office/drawing/2014/main" xmlns="" id="{44D1237F-4A3B-8F50-25D0-9EFD6097563B}"/>
              </a:ext>
            </a:extLst>
          </p:cNvPr>
          <p:cNvSpPr/>
          <p:nvPr/>
        </p:nvSpPr>
        <p:spPr>
          <a:xfrm>
            <a:off x="185399" y="1616930"/>
            <a:ext cx="1605512" cy="68238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700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欲改善的問題</a:t>
            </a:r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xmlns="" id="{4D6D8D7F-7013-9CC0-CB75-D82D4362B526}"/>
              </a:ext>
            </a:extLst>
          </p:cNvPr>
          <p:cNvSpPr/>
          <p:nvPr/>
        </p:nvSpPr>
        <p:spPr>
          <a:xfrm>
            <a:off x="267003" y="3001042"/>
            <a:ext cx="1605512" cy="68238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700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現況</a:t>
            </a:r>
            <a:r>
              <a:rPr lang="en-US" altLang="zh-TW" sz="1700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SCOR</a:t>
            </a:r>
          </a:p>
          <a:p>
            <a:pPr algn="ctr"/>
            <a:r>
              <a:rPr lang="en-US" altLang="zh-TW" sz="1700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L1</a:t>
            </a:r>
            <a:r>
              <a:rPr lang="zh-TW" altLang="en-US" sz="1700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績效表現</a:t>
            </a: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xmlns="" id="{DB253AA4-F67E-1DCD-6926-AE38BACB0862}"/>
              </a:ext>
            </a:extLst>
          </p:cNvPr>
          <p:cNvSpPr/>
          <p:nvPr/>
        </p:nvSpPr>
        <p:spPr>
          <a:xfrm>
            <a:off x="267003" y="4415830"/>
            <a:ext cx="1605512" cy="68238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700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現況</a:t>
            </a:r>
            <a:r>
              <a:rPr lang="en-US" altLang="zh-TW" sz="1700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SCOR</a:t>
            </a:r>
          </a:p>
          <a:p>
            <a:pPr algn="ctr"/>
            <a:r>
              <a:rPr lang="en-US" altLang="zh-TW" sz="1700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L2/3</a:t>
            </a:r>
            <a:r>
              <a:rPr lang="zh-TW" altLang="en-US" sz="1700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績效表現</a:t>
            </a:r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xmlns="" id="{E7246312-4B01-9EC8-08FC-A574D31E399A}"/>
              </a:ext>
            </a:extLst>
          </p:cNvPr>
          <p:cNvSpPr/>
          <p:nvPr/>
        </p:nvSpPr>
        <p:spPr>
          <a:xfrm>
            <a:off x="267003" y="5841125"/>
            <a:ext cx="1605512" cy="68238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700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根本問題</a:t>
            </a:r>
          </a:p>
        </p:txBody>
      </p:sp>
      <p:sp>
        <p:nvSpPr>
          <p:cNvPr id="16" name="矩形: 圓角 15">
            <a:extLst>
              <a:ext uri="{FF2B5EF4-FFF2-40B4-BE49-F238E27FC236}">
                <a16:creationId xmlns:a16="http://schemas.microsoft.com/office/drawing/2014/main" xmlns="" id="{727EB2F1-5D49-EFEC-31EB-67DF130CA344}"/>
              </a:ext>
            </a:extLst>
          </p:cNvPr>
          <p:cNvSpPr/>
          <p:nvPr/>
        </p:nvSpPr>
        <p:spPr>
          <a:xfrm>
            <a:off x="4441534" y="4435778"/>
            <a:ext cx="1945241" cy="682387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7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產品尺寸異常</a:t>
            </a:r>
            <a:endParaRPr lang="en-US" altLang="zh-TW" sz="17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" name="矩形: 圓角 16">
            <a:extLst>
              <a:ext uri="{FF2B5EF4-FFF2-40B4-BE49-F238E27FC236}">
                <a16:creationId xmlns:a16="http://schemas.microsoft.com/office/drawing/2014/main" xmlns="" id="{CF12BB2A-53D8-1687-232C-3241AA571A8A}"/>
              </a:ext>
            </a:extLst>
          </p:cNvPr>
          <p:cNvSpPr/>
          <p:nvPr/>
        </p:nvSpPr>
        <p:spPr>
          <a:xfrm>
            <a:off x="7145492" y="2956634"/>
            <a:ext cx="1945241" cy="682387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7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與驗收規格不符</a:t>
            </a:r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xmlns="" id="{22D167DA-256B-7743-9C68-6DAD9D5098AB}"/>
              </a:ext>
            </a:extLst>
          </p:cNvPr>
          <p:cNvSpPr/>
          <p:nvPr/>
        </p:nvSpPr>
        <p:spPr>
          <a:xfrm>
            <a:off x="7145491" y="4392427"/>
            <a:ext cx="1945241" cy="682387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7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路線印製錯誤</a:t>
            </a:r>
          </a:p>
        </p:txBody>
      </p:sp>
      <p:sp>
        <p:nvSpPr>
          <p:cNvPr id="21" name="矩形: 圓角 20">
            <a:extLst>
              <a:ext uri="{FF2B5EF4-FFF2-40B4-BE49-F238E27FC236}">
                <a16:creationId xmlns:a16="http://schemas.microsoft.com/office/drawing/2014/main" xmlns="" id="{6A47C55C-67CB-99B1-EE47-4BFCCCFE98A7}"/>
              </a:ext>
            </a:extLst>
          </p:cNvPr>
          <p:cNvSpPr/>
          <p:nvPr/>
        </p:nvSpPr>
        <p:spPr>
          <a:xfrm>
            <a:off x="3676902" y="5810830"/>
            <a:ext cx="1945241" cy="682387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7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未至製造商抽驗</a:t>
            </a:r>
          </a:p>
        </p:txBody>
      </p:sp>
      <p:sp>
        <p:nvSpPr>
          <p:cNvPr id="22" name="矩形: 圓角 21">
            <a:extLst>
              <a:ext uri="{FF2B5EF4-FFF2-40B4-BE49-F238E27FC236}">
                <a16:creationId xmlns:a16="http://schemas.microsoft.com/office/drawing/2014/main" xmlns="" id="{16B364A0-9A06-53A2-0190-D6E9F1EBAB09}"/>
              </a:ext>
            </a:extLst>
          </p:cNvPr>
          <p:cNvSpPr/>
          <p:nvPr/>
        </p:nvSpPr>
        <p:spPr>
          <a:xfrm>
            <a:off x="6024871" y="5788273"/>
            <a:ext cx="1945241" cy="682387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7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站牌規格製造前中後階段未檢核</a:t>
            </a:r>
          </a:p>
        </p:txBody>
      </p:sp>
      <p:sp>
        <p:nvSpPr>
          <p:cNvPr id="24" name="箭號: 向右 23">
            <a:extLst>
              <a:ext uri="{FF2B5EF4-FFF2-40B4-BE49-F238E27FC236}">
                <a16:creationId xmlns:a16="http://schemas.microsoft.com/office/drawing/2014/main" xmlns="" id="{2445BB4D-0F71-A25B-463D-9FD3F8ECD655}"/>
              </a:ext>
            </a:extLst>
          </p:cNvPr>
          <p:cNvSpPr/>
          <p:nvPr/>
        </p:nvSpPr>
        <p:spPr>
          <a:xfrm rot="18829781">
            <a:off x="5480529" y="2309385"/>
            <a:ext cx="566253" cy="582333"/>
          </a:xfrm>
          <a:prstGeom prst="rightArrow">
            <a:avLst/>
          </a:prstGeom>
          <a:solidFill>
            <a:srgbClr val="E14E4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箭號: 向右 24">
            <a:extLst>
              <a:ext uri="{FF2B5EF4-FFF2-40B4-BE49-F238E27FC236}">
                <a16:creationId xmlns:a16="http://schemas.microsoft.com/office/drawing/2014/main" xmlns="" id="{991960EB-94F8-EA19-1399-B524889615B7}"/>
              </a:ext>
            </a:extLst>
          </p:cNvPr>
          <p:cNvSpPr/>
          <p:nvPr/>
        </p:nvSpPr>
        <p:spPr>
          <a:xfrm rot="13722079">
            <a:off x="7523298" y="2320059"/>
            <a:ext cx="566253" cy="582333"/>
          </a:xfrm>
          <a:prstGeom prst="rightArrow">
            <a:avLst/>
          </a:prstGeom>
          <a:solidFill>
            <a:srgbClr val="E14E4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箭號: 向右 25">
            <a:extLst>
              <a:ext uri="{FF2B5EF4-FFF2-40B4-BE49-F238E27FC236}">
                <a16:creationId xmlns:a16="http://schemas.microsoft.com/office/drawing/2014/main" xmlns="" id="{A6065845-7B8E-F37C-2036-10E136618715}"/>
              </a:ext>
            </a:extLst>
          </p:cNvPr>
          <p:cNvSpPr/>
          <p:nvPr/>
        </p:nvSpPr>
        <p:spPr>
          <a:xfrm rot="16200000">
            <a:off x="7704903" y="3743867"/>
            <a:ext cx="566253" cy="582333"/>
          </a:xfrm>
          <a:prstGeom prst="rightArrow">
            <a:avLst/>
          </a:prstGeom>
          <a:solidFill>
            <a:srgbClr val="E14E4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箭號: 向右 26">
            <a:extLst>
              <a:ext uri="{FF2B5EF4-FFF2-40B4-BE49-F238E27FC236}">
                <a16:creationId xmlns:a16="http://schemas.microsoft.com/office/drawing/2014/main" xmlns="" id="{9FBDEE2C-07EF-F394-9BAF-7481258D09A2}"/>
              </a:ext>
            </a:extLst>
          </p:cNvPr>
          <p:cNvSpPr/>
          <p:nvPr/>
        </p:nvSpPr>
        <p:spPr>
          <a:xfrm rot="16200000">
            <a:off x="5074410" y="3743867"/>
            <a:ext cx="566253" cy="582333"/>
          </a:xfrm>
          <a:prstGeom prst="rightArrow">
            <a:avLst/>
          </a:prstGeom>
          <a:solidFill>
            <a:srgbClr val="E14E4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箭號: 向右 27">
            <a:extLst>
              <a:ext uri="{FF2B5EF4-FFF2-40B4-BE49-F238E27FC236}">
                <a16:creationId xmlns:a16="http://schemas.microsoft.com/office/drawing/2014/main" xmlns="" id="{82A96061-096F-2B0C-2221-6A889D224459}"/>
              </a:ext>
            </a:extLst>
          </p:cNvPr>
          <p:cNvSpPr/>
          <p:nvPr/>
        </p:nvSpPr>
        <p:spPr>
          <a:xfrm rot="17664476">
            <a:off x="4423704" y="5154881"/>
            <a:ext cx="566253" cy="582333"/>
          </a:xfrm>
          <a:prstGeom prst="rightArrow">
            <a:avLst/>
          </a:prstGeom>
          <a:solidFill>
            <a:srgbClr val="E14E4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箭號: 向右 28">
            <a:extLst>
              <a:ext uri="{FF2B5EF4-FFF2-40B4-BE49-F238E27FC236}">
                <a16:creationId xmlns:a16="http://schemas.microsoft.com/office/drawing/2014/main" xmlns="" id="{5B24F594-79A0-8AED-D63E-816230D3B625}"/>
              </a:ext>
            </a:extLst>
          </p:cNvPr>
          <p:cNvSpPr/>
          <p:nvPr/>
        </p:nvSpPr>
        <p:spPr>
          <a:xfrm rot="14052895">
            <a:off x="5900733" y="5135999"/>
            <a:ext cx="566253" cy="582333"/>
          </a:xfrm>
          <a:prstGeom prst="rightArrow">
            <a:avLst/>
          </a:prstGeom>
          <a:solidFill>
            <a:srgbClr val="E14E4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箭號: 向右 29">
            <a:extLst>
              <a:ext uri="{FF2B5EF4-FFF2-40B4-BE49-F238E27FC236}">
                <a16:creationId xmlns:a16="http://schemas.microsoft.com/office/drawing/2014/main" xmlns="" id="{44848A30-01FF-5687-7C93-B41CD26308F8}"/>
              </a:ext>
            </a:extLst>
          </p:cNvPr>
          <p:cNvSpPr/>
          <p:nvPr/>
        </p:nvSpPr>
        <p:spPr>
          <a:xfrm rot="17329341">
            <a:off x="7131923" y="5103139"/>
            <a:ext cx="566253" cy="582333"/>
          </a:xfrm>
          <a:prstGeom prst="rightArrow">
            <a:avLst/>
          </a:prstGeom>
          <a:solidFill>
            <a:srgbClr val="E14E4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矩形: 圓角 30">
            <a:extLst>
              <a:ext uri="{FF2B5EF4-FFF2-40B4-BE49-F238E27FC236}">
                <a16:creationId xmlns:a16="http://schemas.microsoft.com/office/drawing/2014/main" xmlns="" id="{F2CA9D40-152F-6B9F-6F3E-C0A1D5FF8C3B}"/>
              </a:ext>
            </a:extLst>
          </p:cNvPr>
          <p:cNvSpPr/>
          <p:nvPr/>
        </p:nvSpPr>
        <p:spPr>
          <a:xfrm>
            <a:off x="8244483" y="5768856"/>
            <a:ext cx="1945241" cy="682387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7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路線資料印製前需再確認</a:t>
            </a:r>
          </a:p>
        </p:txBody>
      </p:sp>
      <p:sp>
        <p:nvSpPr>
          <p:cNvPr id="32" name="矩形: 圓角 31">
            <a:extLst>
              <a:ext uri="{FF2B5EF4-FFF2-40B4-BE49-F238E27FC236}">
                <a16:creationId xmlns:a16="http://schemas.microsoft.com/office/drawing/2014/main" xmlns="" id="{B9ECB179-6B25-73CC-720E-C80E8AE0F9AA}"/>
              </a:ext>
            </a:extLst>
          </p:cNvPr>
          <p:cNvSpPr/>
          <p:nvPr/>
        </p:nvSpPr>
        <p:spPr>
          <a:xfrm>
            <a:off x="5839953" y="1519283"/>
            <a:ext cx="1945241" cy="682387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7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交貨不良率高</a:t>
            </a:r>
          </a:p>
        </p:txBody>
      </p:sp>
      <p:sp>
        <p:nvSpPr>
          <p:cNvPr id="33" name="矩形: 圓角 32">
            <a:extLst>
              <a:ext uri="{FF2B5EF4-FFF2-40B4-BE49-F238E27FC236}">
                <a16:creationId xmlns:a16="http://schemas.microsoft.com/office/drawing/2014/main" xmlns="" id="{4CC34D94-C405-7A54-C8F1-CB3F488D8835}"/>
              </a:ext>
            </a:extLst>
          </p:cNvPr>
          <p:cNvSpPr/>
          <p:nvPr/>
        </p:nvSpPr>
        <p:spPr>
          <a:xfrm>
            <a:off x="4576875" y="2924216"/>
            <a:ext cx="1945241" cy="682387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7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生產品質不佳</a:t>
            </a:r>
          </a:p>
        </p:txBody>
      </p:sp>
      <p:sp>
        <p:nvSpPr>
          <p:cNvPr id="4" name="箭號: 向右 3">
            <a:extLst>
              <a:ext uri="{FF2B5EF4-FFF2-40B4-BE49-F238E27FC236}">
                <a16:creationId xmlns:a16="http://schemas.microsoft.com/office/drawing/2014/main" xmlns="" id="{DA30C9B2-189E-1DDA-436E-67F976397DDF}"/>
              </a:ext>
            </a:extLst>
          </p:cNvPr>
          <p:cNvSpPr/>
          <p:nvPr/>
        </p:nvSpPr>
        <p:spPr>
          <a:xfrm rot="14052895">
            <a:off x="8647742" y="5083860"/>
            <a:ext cx="566253" cy="582333"/>
          </a:xfrm>
          <a:prstGeom prst="rightArrow">
            <a:avLst/>
          </a:prstGeom>
          <a:solidFill>
            <a:srgbClr val="E14E4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xmlns="" id="{2064BA5E-DAE9-49E1-4197-F0AD9EF616B9}"/>
              </a:ext>
            </a:extLst>
          </p:cNvPr>
          <p:cNvSpPr/>
          <p:nvPr/>
        </p:nvSpPr>
        <p:spPr>
          <a:xfrm>
            <a:off x="8668823" y="4788694"/>
            <a:ext cx="361904" cy="271845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橢圓 19">
            <a:extLst>
              <a:ext uri="{FF2B5EF4-FFF2-40B4-BE49-F238E27FC236}">
                <a16:creationId xmlns:a16="http://schemas.microsoft.com/office/drawing/2014/main" xmlns="" id="{7A20C330-7D93-3DB8-399F-936342F2A27A}"/>
              </a:ext>
            </a:extLst>
          </p:cNvPr>
          <p:cNvSpPr/>
          <p:nvPr/>
        </p:nvSpPr>
        <p:spPr>
          <a:xfrm>
            <a:off x="6002249" y="4797557"/>
            <a:ext cx="361904" cy="271845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xmlns="" id="{378CEF7D-EF9E-6550-3310-FC5C4E22A4D2}"/>
              </a:ext>
            </a:extLst>
          </p:cNvPr>
          <p:cNvSpPr txBox="1"/>
          <p:nvPr/>
        </p:nvSpPr>
        <p:spPr>
          <a:xfrm>
            <a:off x="5969547" y="4797557"/>
            <a:ext cx="4700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100" b="1" dirty="0">
                <a:solidFill>
                  <a:srgbClr val="FFFF00"/>
                </a:solidFill>
              </a:rPr>
              <a:t>&gt;5%</a:t>
            </a:r>
            <a:endParaRPr lang="zh-TW" altLang="en-US" sz="1100" b="1" dirty="0">
              <a:solidFill>
                <a:srgbClr val="FFFF00"/>
              </a:solidFill>
            </a:endParaRP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xmlns="" id="{1E6DECAA-35FB-B6BE-20B0-4B9C8F70BD52}"/>
              </a:ext>
            </a:extLst>
          </p:cNvPr>
          <p:cNvSpPr txBox="1"/>
          <p:nvPr/>
        </p:nvSpPr>
        <p:spPr>
          <a:xfrm>
            <a:off x="8628387" y="4782644"/>
            <a:ext cx="4700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100" b="1" dirty="0">
                <a:solidFill>
                  <a:srgbClr val="FFFF00"/>
                </a:solidFill>
              </a:rPr>
              <a:t>&gt;3%</a:t>
            </a:r>
            <a:endParaRPr lang="zh-TW" altLang="en-US" sz="11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388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515938" y="462423"/>
            <a:ext cx="6131807" cy="959237"/>
          </a:xfrm>
        </p:spPr>
        <p:txBody>
          <a:bodyPr/>
          <a:lstStyle/>
          <a:p>
            <a:r>
              <a:rPr lang="zh-TW" altLang="en-US" dirty="0" smtClean="0"/>
              <a:t>自由時報</a:t>
            </a:r>
            <a:r>
              <a:rPr lang="en-US" altLang="zh-TW" dirty="0"/>
              <a:t>(2015/12/30) </a:t>
            </a:r>
            <a:r>
              <a:rPr lang="zh-TW" altLang="en-US" dirty="0" smtClean="0"/>
              <a:t>：</a:t>
            </a:r>
            <a:endParaRPr lang="en-US" altLang="zh-TW" dirty="0" smtClean="0"/>
          </a:p>
          <a:p>
            <a:r>
              <a:rPr lang="zh-TW" altLang="en-US" dirty="0" smtClean="0"/>
              <a:t>雙</a:t>
            </a:r>
            <a:r>
              <a:rPr lang="zh-TW" altLang="en-US" dirty="0"/>
              <a:t>排</a:t>
            </a:r>
            <a:r>
              <a:rPr lang="zh-TW" altLang="en-US" dirty="0" smtClean="0"/>
              <a:t>滾筒站牌亮相 明年</a:t>
            </a:r>
            <a:r>
              <a:rPr lang="zh-TW" altLang="en-US" dirty="0"/>
              <a:t>新北</a:t>
            </a:r>
            <a:r>
              <a:rPr lang="zh-TW" altLang="en-US" dirty="0" smtClean="0"/>
              <a:t>更換</a:t>
            </a:r>
            <a:r>
              <a:rPr lang="en-US" altLang="zh-TW" dirty="0" smtClean="0"/>
              <a:t>190</a:t>
            </a:r>
            <a:r>
              <a:rPr lang="zh-TW" altLang="en-US" dirty="0" smtClean="0"/>
              <a:t>隻</a:t>
            </a:r>
            <a:endParaRPr lang="zh-TW" altLang="en-US" dirty="0"/>
          </a:p>
        </p:txBody>
      </p:sp>
      <p:pic>
        <p:nvPicPr>
          <p:cNvPr id="1026" name="Picture 2" descr="新北市交通局推出的「招手站牌」擺脫刻板的旗幟造型，取而代之是民眾習慣的招手姿勢，增添趣味和活潑性，明年中預計汰換190支。（記者郭顏慧攝）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6325" y="118727"/>
            <a:ext cx="3011171" cy="1997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新北市交通局推出「雙排滾筒式招手站牌」，首支站牌今天於泰山區明志路上「泰山郵局」公車站位亮相，「招手站牌」不僅方便民眾查看公車路線，更可改善狹窄人行道站牌林立阻礙行人通行的情形，有助美化市容。（記者郭顏慧攝）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3707" y="2238375"/>
            <a:ext cx="2930939" cy="4411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/>
          <p:cNvSpPr/>
          <p:nvPr/>
        </p:nvSpPr>
        <p:spPr>
          <a:xfrm>
            <a:off x="254536" y="6362141"/>
            <a:ext cx="70455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 smtClean="0"/>
              <a:t>新聞來源</a:t>
            </a:r>
            <a:r>
              <a:rPr lang="en-US" altLang="zh-TW" dirty="0" smtClean="0"/>
              <a:t> : </a:t>
            </a:r>
            <a:r>
              <a:rPr lang="en-US" altLang="zh-TW" dirty="0" smtClean="0">
                <a:hlinkClick r:id="rId4"/>
              </a:rPr>
              <a:t>https</a:t>
            </a:r>
            <a:r>
              <a:rPr lang="en-US" altLang="zh-TW" dirty="0">
                <a:hlinkClick r:id="rId4"/>
              </a:rPr>
              <a:t>://</a:t>
            </a:r>
            <a:r>
              <a:rPr lang="en-US" altLang="zh-TW" dirty="0" smtClean="0">
                <a:hlinkClick r:id="rId4"/>
              </a:rPr>
              <a:t>news.ltn.com.tw/news/life/breakingnews/1556489</a:t>
            </a:r>
            <a:r>
              <a:rPr lang="en-US" altLang="zh-TW" dirty="0" smtClean="0"/>
              <a:t> </a:t>
            </a:r>
            <a:endParaRPr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306065" y="1699682"/>
            <a:ext cx="8641815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zh-TW" altLang="en-US" sz="2800" b="1" dirty="0" smtClean="0">
                <a:latin typeface="+mn-ea"/>
              </a:rPr>
              <a:t>新北市政府交通局 與 新北市公車公會 </a:t>
            </a:r>
            <a:r>
              <a:rPr lang="zh-TW" altLang="en-US" sz="2800" dirty="0" smtClean="0">
                <a:latin typeface="+mn-ea"/>
              </a:rPr>
              <a:t>共同推出</a:t>
            </a:r>
            <a:endParaRPr lang="en-US" altLang="zh-TW" sz="2800" dirty="0" smtClean="0">
              <a:latin typeface="+mn-ea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n-US" altLang="zh-TW" sz="2800" dirty="0" smtClean="0">
              <a:latin typeface="+mn-ea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zh-TW" altLang="en-US" sz="2800" dirty="0">
                <a:latin typeface="+mn-ea"/>
              </a:rPr>
              <a:t>新北市泰山</a:t>
            </a:r>
            <a:r>
              <a:rPr lang="zh-TW" altLang="en-US" sz="2800" dirty="0" smtClean="0">
                <a:latin typeface="+mn-ea"/>
              </a:rPr>
              <a:t>區明志路上</a:t>
            </a:r>
            <a:r>
              <a:rPr lang="zh-TW" altLang="en-US" sz="2800" b="1" dirty="0" smtClean="0">
                <a:latin typeface="+mn-ea"/>
              </a:rPr>
              <a:t>「泰山郵局」為首支站牌</a:t>
            </a:r>
            <a:endParaRPr lang="en-US" altLang="zh-TW" sz="2800" b="1" dirty="0" smtClean="0">
              <a:latin typeface="+mn-ea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n-US" altLang="zh-TW" sz="2800" dirty="0" smtClean="0">
              <a:latin typeface="+mn-ea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zh-TW" altLang="en-US" sz="2800" b="1" dirty="0" smtClean="0">
                <a:latin typeface="+mn-ea"/>
              </a:rPr>
              <a:t>局內同仁 林詩欽  </a:t>
            </a:r>
            <a:r>
              <a:rPr lang="zh-TW" altLang="en-US" sz="2800" dirty="0" smtClean="0">
                <a:latin typeface="+mn-ea"/>
              </a:rPr>
              <a:t>為</a:t>
            </a:r>
            <a:r>
              <a:rPr lang="zh-TW" altLang="en-US" sz="2800" dirty="0">
                <a:latin typeface="+mn-ea"/>
              </a:rPr>
              <a:t>招手站牌</a:t>
            </a:r>
            <a:r>
              <a:rPr lang="zh-TW" altLang="en-US" sz="2800" dirty="0" smtClean="0">
                <a:latin typeface="+mn-ea"/>
              </a:rPr>
              <a:t>造型發想起源人</a:t>
            </a:r>
            <a:endParaRPr lang="en-US" altLang="zh-TW" sz="2800" dirty="0" smtClean="0">
              <a:latin typeface="+mn-ea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n-US" altLang="zh-TW" sz="2800" dirty="0" smtClean="0">
              <a:latin typeface="+mn-ea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zh-TW" altLang="en-US" sz="2800" b="1" dirty="0">
                <a:latin typeface="+mn-ea"/>
              </a:rPr>
              <a:t>一組</a:t>
            </a:r>
            <a:r>
              <a:rPr lang="zh-TW" altLang="en-US" sz="2800" b="1" dirty="0" smtClean="0">
                <a:latin typeface="+mn-ea"/>
              </a:rPr>
              <a:t>滾筒</a:t>
            </a:r>
            <a:r>
              <a:rPr lang="en-US" altLang="zh-TW" sz="2800" b="1" dirty="0" smtClean="0">
                <a:latin typeface="+mn-ea"/>
              </a:rPr>
              <a:t>=6</a:t>
            </a:r>
            <a:r>
              <a:rPr lang="zh-TW" altLang="en-US" sz="2800" b="1" dirty="0" smtClean="0">
                <a:latin typeface="+mn-ea"/>
              </a:rPr>
              <a:t>條路線</a:t>
            </a:r>
            <a:r>
              <a:rPr lang="zh-TW" altLang="en-US" sz="2800" dirty="0" smtClean="0">
                <a:latin typeface="+mn-ea"/>
              </a:rPr>
              <a:t>，</a:t>
            </a:r>
            <a:r>
              <a:rPr lang="zh-TW" altLang="en-US" sz="2800" dirty="0">
                <a:latin typeface="+mn-ea"/>
              </a:rPr>
              <a:t>兩</a:t>
            </a:r>
            <a:r>
              <a:rPr lang="zh-TW" altLang="en-US" sz="2800" dirty="0" smtClean="0">
                <a:latin typeface="+mn-ea"/>
              </a:rPr>
              <a:t>組</a:t>
            </a:r>
            <a:r>
              <a:rPr lang="en-US" altLang="zh-TW" sz="2800" dirty="0" smtClean="0">
                <a:latin typeface="+mn-ea"/>
              </a:rPr>
              <a:t>=12</a:t>
            </a:r>
            <a:r>
              <a:rPr lang="zh-TW" altLang="en-US" sz="2800" dirty="0" smtClean="0">
                <a:latin typeface="+mn-ea"/>
              </a:rPr>
              <a:t>條，最大三組</a:t>
            </a:r>
            <a:r>
              <a:rPr lang="en-US" altLang="zh-TW" sz="2800" dirty="0" smtClean="0">
                <a:latin typeface="+mn-ea"/>
              </a:rPr>
              <a:t>=18</a:t>
            </a:r>
            <a:r>
              <a:rPr lang="zh-TW" altLang="en-US" sz="2800" dirty="0" smtClean="0">
                <a:latin typeface="+mn-ea"/>
              </a:rPr>
              <a:t>條</a:t>
            </a:r>
            <a:endParaRPr lang="en-US" altLang="zh-TW" sz="2800" dirty="0" smtClean="0">
              <a:latin typeface="+mn-ea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n-US" altLang="zh-TW" sz="2800" dirty="0" smtClean="0">
              <a:latin typeface="+mn-ea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zh-TW" altLang="en-US" sz="2800" dirty="0" smtClean="0">
                <a:latin typeface="+mn-ea"/>
              </a:rPr>
              <a:t>外觀趣味、可愛活潑</a:t>
            </a:r>
            <a:r>
              <a:rPr lang="en-US" altLang="zh-TW" sz="2800" dirty="0" smtClean="0">
                <a:latin typeface="+mn-ea"/>
              </a:rPr>
              <a:t> </a:t>
            </a:r>
            <a:r>
              <a:rPr lang="zh-TW" altLang="en-US" sz="2800" dirty="0" smtClean="0">
                <a:latin typeface="+mn-ea"/>
              </a:rPr>
              <a:t>、節省站牌空間，人行道通行更便利</a:t>
            </a:r>
            <a:endParaRPr lang="zh-TW" altLang="en-US" sz="28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24925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xmlns="" id="{AA1E1B0A-1B27-77DB-57E1-EF3CEF981F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5938" y="462423"/>
            <a:ext cx="7106433" cy="461665"/>
          </a:xfrm>
        </p:spPr>
        <p:txBody>
          <a:bodyPr/>
          <a:lstStyle/>
          <a:p>
            <a:r>
              <a:rPr lang="zh-TW" altLang="en-US" dirty="0"/>
              <a:t>績效分析</a:t>
            </a:r>
            <a:r>
              <a:rPr lang="en-US" altLang="zh-TW" dirty="0"/>
              <a:t>- CRT</a:t>
            </a:r>
            <a:r>
              <a:rPr lang="zh-TW" altLang="en-US" dirty="0"/>
              <a:t>分析</a:t>
            </a:r>
            <a:r>
              <a:rPr lang="en-US" altLang="zh-TW" dirty="0"/>
              <a:t>(1/2) Thread Diagram</a:t>
            </a:r>
            <a:endParaRPr lang="zh-TW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xmlns="" id="{82FE71BD-AD2A-51CA-03BC-240FEAB09451}"/>
              </a:ext>
            </a:extLst>
          </p:cNvPr>
          <p:cNvSpPr/>
          <p:nvPr/>
        </p:nvSpPr>
        <p:spPr>
          <a:xfrm>
            <a:off x="0" y="1281220"/>
            <a:ext cx="12191999" cy="557677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5" name="直線接點 4">
            <a:extLst>
              <a:ext uri="{FF2B5EF4-FFF2-40B4-BE49-F238E27FC236}">
                <a16:creationId xmlns:a16="http://schemas.microsoft.com/office/drawing/2014/main" xmlns="" id="{AFA88A94-6E57-01BD-5243-D0A1CE3C9FF9}"/>
              </a:ext>
            </a:extLst>
          </p:cNvPr>
          <p:cNvCxnSpPr/>
          <p:nvPr/>
        </p:nvCxnSpPr>
        <p:spPr>
          <a:xfrm>
            <a:off x="3498111" y="1265274"/>
            <a:ext cx="0" cy="52418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接點 5">
            <a:extLst>
              <a:ext uri="{FF2B5EF4-FFF2-40B4-BE49-F238E27FC236}">
                <a16:creationId xmlns:a16="http://schemas.microsoft.com/office/drawing/2014/main" xmlns="" id="{C8A4A9ED-EB59-3FDA-7139-C0ECA0313E93}"/>
              </a:ext>
            </a:extLst>
          </p:cNvPr>
          <p:cNvCxnSpPr/>
          <p:nvPr/>
        </p:nvCxnSpPr>
        <p:spPr>
          <a:xfrm>
            <a:off x="6712690" y="1281221"/>
            <a:ext cx="0" cy="52418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接點 6">
            <a:extLst>
              <a:ext uri="{FF2B5EF4-FFF2-40B4-BE49-F238E27FC236}">
                <a16:creationId xmlns:a16="http://schemas.microsoft.com/office/drawing/2014/main" xmlns="" id="{8AC78138-2A43-AB58-E252-CF99C3584CD7}"/>
              </a:ext>
            </a:extLst>
          </p:cNvPr>
          <p:cNvCxnSpPr/>
          <p:nvPr/>
        </p:nvCxnSpPr>
        <p:spPr>
          <a:xfrm>
            <a:off x="9399183" y="1281221"/>
            <a:ext cx="0" cy="52418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: 圓角 7">
            <a:extLst>
              <a:ext uri="{FF2B5EF4-FFF2-40B4-BE49-F238E27FC236}">
                <a16:creationId xmlns:a16="http://schemas.microsoft.com/office/drawing/2014/main" xmlns="" id="{D5C78B21-D56D-7978-4D35-937D21010180}"/>
              </a:ext>
            </a:extLst>
          </p:cNvPr>
          <p:cNvSpPr/>
          <p:nvPr/>
        </p:nvSpPr>
        <p:spPr>
          <a:xfrm>
            <a:off x="1446028" y="5677786"/>
            <a:ext cx="1605512" cy="52099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供應商</a:t>
            </a: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xmlns="" id="{409FA244-3816-5E80-B053-5A491F658337}"/>
              </a:ext>
            </a:extLst>
          </p:cNvPr>
          <p:cNvSpPr/>
          <p:nvPr/>
        </p:nvSpPr>
        <p:spPr>
          <a:xfrm>
            <a:off x="4276956" y="5677783"/>
            <a:ext cx="1605512" cy="52099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製造商</a:t>
            </a:r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xmlns="" id="{EF767EF3-5305-2181-9BB8-98F4DB2E639D}"/>
              </a:ext>
            </a:extLst>
          </p:cNvPr>
          <p:cNvSpPr/>
          <p:nvPr/>
        </p:nvSpPr>
        <p:spPr>
          <a:xfrm>
            <a:off x="7182904" y="5677783"/>
            <a:ext cx="1605512" cy="52099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總部</a:t>
            </a:r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xmlns="" id="{91EB36B8-01A2-6448-02A4-FC8D57693116}"/>
              </a:ext>
            </a:extLst>
          </p:cNvPr>
          <p:cNvSpPr/>
          <p:nvPr/>
        </p:nvSpPr>
        <p:spPr>
          <a:xfrm>
            <a:off x="9658975" y="5677784"/>
            <a:ext cx="1605512" cy="52099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客戶</a:t>
            </a:r>
          </a:p>
        </p:txBody>
      </p:sp>
      <p:sp>
        <p:nvSpPr>
          <p:cNvPr id="12" name="箭號: 向右 11">
            <a:extLst>
              <a:ext uri="{FF2B5EF4-FFF2-40B4-BE49-F238E27FC236}">
                <a16:creationId xmlns:a16="http://schemas.microsoft.com/office/drawing/2014/main" xmlns="" id="{A0504F74-F7BD-6B0A-6994-723B1EFADF24}"/>
              </a:ext>
            </a:extLst>
          </p:cNvPr>
          <p:cNvSpPr/>
          <p:nvPr/>
        </p:nvSpPr>
        <p:spPr>
          <a:xfrm>
            <a:off x="1334388" y="3586788"/>
            <a:ext cx="871866" cy="680484"/>
          </a:xfrm>
          <a:prstGeom prst="rightArrow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M1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3" name="箭號: 向右 12">
            <a:extLst>
              <a:ext uri="{FF2B5EF4-FFF2-40B4-BE49-F238E27FC236}">
                <a16:creationId xmlns:a16="http://schemas.microsoft.com/office/drawing/2014/main" xmlns="" id="{7C239DE1-A678-C310-EFB4-CE2D05D6688A}"/>
              </a:ext>
            </a:extLst>
          </p:cNvPr>
          <p:cNvSpPr/>
          <p:nvPr/>
        </p:nvSpPr>
        <p:spPr>
          <a:xfrm>
            <a:off x="5720319" y="4086517"/>
            <a:ext cx="871866" cy="680484"/>
          </a:xfrm>
          <a:prstGeom prst="rightArrow">
            <a:avLst/>
          </a:prstGeom>
          <a:solidFill>
            <a:srgbClr val="FFCC9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D2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4" name="箭號: 向右 13">
            <a:extLst>
              <a:ext uri="{FF2B5EF4-FFF2-40B4-BE49-F238E27FC236}">
                <a16:creationId xmlns:a16="http://schemas.microsoft.com/office/drawing/2014/main" xmlns="" id="{1A7315C8-9A54-B24D-77DF-AAF880D0D1C5}"/>
              </a:ext>
            </a:extLst>
          </p:cNvPr>
          <p:cNvSpPr/>
          <p:nvPr/>
        </p:nvSpPr>
        <p:spPr>
          <a:xfrm>
            <a:off x="1334388" y="4751052"/>
            <a:ext cx="871866" cy="680484"/>
          </a:xfrm>
          <a:prstGeom prst="rightArrow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M3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5" name="箭號: 向右 14">
            <a:extLst>
              <a:ext uri="{FF2B5EF4-FFF2-40B4-BE49-F238E27FC236}">
                <a16:creationId xmlns:a16="http://schemas.microsoft.com/office/drawing/2014/main" xmlns="" id="{9E6658AB-8BEB-90E8-4C1C-56AF4D07879D}"/>
              </a:ext>
            </a:extLst>
          </p:cNvPr>
          <p:cNvSpPr/>
          <p:nvPr/>
        </p:nvSpPr>
        <p:spPr>
          <a:xfrm>
            <a:off x="8374266" y="4235373"/>
            <a:ext cx="871866" cy="680484"/>
          </a:xfrm>
          <a:prstGeom prst="rightArrow">
            <a:avLst/>
          </a:prstGeom>
          <a:solidFill>
            <a:srgbClr val="FFCC9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D2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6" name="箭號: 向右 15">
            <a:extLst>
              <a:ext uri="{FF2B5EF4-FFF2-40B4-BE49-F238E27FC236}">
                <a16:creationId xmlns:a16="http://schemas.microsoft.com/office/drawing/2014/main" xmlns="" id="{3A1A8AFC-3194-F667-19FD-3C8F1E701305}"/>
              </a:ext>
            </a:extLst>
          </p:cNvPr>
          <p:cNvSpPr/>
          <p:nvPr/>
        </p:nvSpPr>
        <p:spPr>
          <a:xfrm>
            <a:off x="2496876" y="3586787"/>
            <a:ext cx="871866" cy="680484"/>
          </a:xfrm>
          <a:prstGeom prst="rightArrow">
            <a:avLst/>
          </a:prstGeom>
          <a:solidFill>
            <a:srgbClr val="FFCC9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D1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7" name="箭號: 向右 16">
            <a:extLst>
              <a:ext uri="{FF2B5EF4-FFF2-40B4-BE49-F238E27FC236}">
                <a16:creationId xmlns:a16="http://schemas.microsoft.com/office/drawing/2014/main" xmlns="" id="{41E775F6-2C7A-60BF-1222-A73A1996D5A4}"/>
              </a:ext>
            </a:extLst>
          </p:cNvPr>
          <p:cNvSpPr/>
          <p:nvPr/>
        </p:nvSpPr>
        <p:spPr>
          <a:xfrm>
            <a:off x="2512829" y="4740419"/>
            <a:ext cx="871866" cy="680484"/>
          </a:xfrm>
          <a:prstGeom prst="rightArrow">
            <a:avLst/>
          </a:prstGeom>
          <a:solidFill>
            <a:srgbClr val="FFCC9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D3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8" name="箭號: 向右 17">
            <a:extLst>
              <a:ext uri="{FF2B5EF4-FFF2-40B4-BE49-F238E27FC236}">
                <a16:creationId xmlns:a16="http://schemas.microsoft.com/office/drawing/2014/main" xmlns="" id="{CE3258D1-4D0D-0A77-3C95-196E3EDAFDEE}"/>
              </a:ext>
            </a:extLst>
          </p:cNvPr>
          <p:cNvSpPr/>
          <p:nvPr/>
        </p:nvSpPr>
        <p:spPr>
          <a:xfrm>
            <a:off x="3600007" y="3554889"/>
            <a:ext cx="871866" cy="680484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S1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9" name="箭號: 向右 18">
            <a:extLst>
              <a:ext uri="{FF2B5EF4-FFF2-40B4-BE49-F238E27FC236}">
                <a16:creationId xmlns:a16="http://schemas.microsoft.com/office/drawing/2014/main" xmlns="" id="{07F67094-4A60-D1ED-D800-F7219B67636C}"/>
              </a:ext>
            </a:extLst>
          </p:cNvPr>
          <p:cNvSpPr/>
          <p:nvPr/>
        </p:nvSpPr>
        <p:spPr>
          <a:xfrm>
            <a:off x="3620382" y="4740418"/>
            <a:ext cx="871866" cy="680484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S3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0" name="箭號: 向右 19">
            <a:extLst>
              <a:ext uri="{FF2B5EF4-FFF2-40B4-BE49-F238E27FC236}">
                <a16:creationId xmlns:a16="http://schemas.microsoft.com/office/drawing/2014/main" xmlns="" id="{111B85BA-A37D-4503-52C0-6663F449BF1A}"/>
              </a:ext>
            </a:extLst>
          </p:cNvPr>
          <p:cNvSpPr/>
          <p:nvPr/>
        </p:nvSpPr>
        <p:spPr>
          <a:xfrm>
            <a:off x="4719977" y="4086517"/>
            <a:ext cx="871866" cy="680484"/>
          </a:xfrm>
          <a:prstGeom prst="rightArrow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M2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1" name="箭號: 向右 20">
            <a:extLst>
              <a:ext uri="{FF2B5EF4-FFF2-40B4-BE49-F238E27FC236}">
                <a16:creationId xmlns:a16="http://schemas.microsoft.com/office/drawing/2014/main" xmlns="" id="{107170FA-C989-4514-B13D-D1894B7B9D77}"/>
              </a:ext>
            </a:extLst>
          </p:cNvPr>
          <p:cNvSpPr/>
          <p:nvPr/>
        </p:nvSpPr>
        <p:spPr>
          <a:xfrm>
            <a:off x="7086595" y="3655900"/>
            <a:ext cx="871866" cy="680484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S1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2" name="箭號: 向右 21">
            <a:extLst>
              <a:ext uri="{FF2B5EF4-FFF2-40B4-BE49-F238E27FC236}">
                <a16:creationId xmlns:a16="http://schemas.microsoft.com/office/drawing/2014/main" xmlns="" id="{E5E9488B-4F8B-64B4-022B-6BC2F831C3BB}"/>
              </a:ext>
            </a:extLst>
          </p:cNvPr>
          <p:cNvSpPr/>
          <p:nvPr/>
        </p:nvSpPr>
        <p:spPr>
          <a:xfrm>
            <a:off x="7106970" y="4841429"/>
            <a:ext cx="871866" cy="680484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S3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3" name="箭號: 向右 22">
            <a:extLst>
              <a:ext uri="{FF2B5EF4-FFF2-40B4-BE49-F238E27FC236}">
                <a16:creationId xmlns:a16="http://schemas.microsoft.com/office/drawing/2014/main" xmlns="" id="{F2CEB164-0F71-EF3E-73BB-46A336E23409}"/>
              </a:ext>
            </a:extLst>
          </p:cNvPr>
          <p:cNvSpPr/>
          <p:nvPr/>
        </p:nvSpPr>
        <p:spPr>
          <a:xfrm>
            <a:off x="10099401" y="3655900"/>
            <a:ext cx="871866" cy="680484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S1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4" name="箭號: 向右 23">
            <a:extLst>
              <a:ext uri="{FF2B5EF4-FFF2-40B4-BE49-F238E27FC236}">
                <a16:creationId xmlns:a16="http://schemas.microsoft.com/office/drawing/2014/main" xmlns="" id="{260189B8-01E2-85B6-C466-2EB2FD4D0C10}"/>
              </a:ext>
            </a:extLst>
          </p:cNvPr>
          <p:cNvSpPr/>
          <p:nvPr/>
        </p:nvSpPr>
        <p:spPr>
          <a:xfrm>
            <a:off x="10119776" y="4841429"/>
            <a:ext cx="871866" cy="680484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S3</a:t>
            </a:r>
            <a:endParaRPr lang="zh-TW" altLang="en-US" dirty="0">
              <a:solidFill>
                <a:schemeClr val="tx1"/>
              </a:solidFill>
            </a:endParaRPr>
          </a:p>
        </p:txBody>
      </p:sp>
      <p:cxnSp>
        <p:nvCxnSpPr>
          <p:cNvPr id="25" name="接點: 肘形 24">
            <a:extLst>
              <a:ext uri="{FF2B5EF4-FFF2-40B4-BE49-F238E27FC236}">
                <a16:creationId xmlns:a16="http://schemas.microsoft.com/office/drawing/2014/main" xmlns="" id="{0CB4C6A8-7BEE-373D-B2AB-81ADCF73A421}"/>
              </a:ext>
            </a:extLst>
          </p:cNvPr>
          <p:cNvCxnSpPr>
            <a:stCxn id="12" idx="3"/>
            <a:endCxn id="16" idx="1"/>
          </p:cNvCxnSpPr>
          <p:nvPr/>
        </p:nvCxnSpPr>
        <p:spPr>
          <a:xfrm flipV="1">
            <a:off x="2206254" y="3927029"/>
            <a:ext cx="290622" cy="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接點: 肘形 25">
            <a:extLst>
              <a:ext uri="{FF2B5EF4-FFF2-40B4-BE49-F238E27FC236}">
                <a16:creationId xmlns:a16="http://schemas.microsoft.com/office/drawing/2014/main" xmlns="" id="{7310A104-B379-C569-9D51-70B69A743B96}"/>
              </a:ext>
            </a:extLst>
          </p:cNvPr>
          <p:cNvCxnSpPr>
            <a:cxnSpLocks/>
            <a:stCxn id="14" idx="3"/>
            <a:endCxn id="17" idx="1"/>
          </p:cNvCxnSpPr>
          <p:nvPr/>
        </p:nvCxnSpPr>
        <p:spPr>
          <a:xfrm flipV="1">
            <a:off x="2206254" y="5080661"/>
            <a:ext cx="306575" cy="1063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接點: 肘形 26">
            <a:extLst>
              <a:ext uri="{FF2B5EF4-FFF2-40B4-BE49-F238E27FC236}">
                <a16:creationId xmlns:a16="http://schemas.microsoft.com/office/drawing/2014/main" xmlns="" id="{24AC3DA8-E618-BA35-0CA6-07DEEC908917}"/>
              </a:ext>
            </a:extLst>
          </p:cNvPr>
          <p:cNvCxnSpPr>
            <a:stCxn id="16" idx="3"/>
            <a:endCxn id="18" idx="1"/>
          </p:cNvCxnSpPr>
          <p:nvPr/>
        </p:nvCxnSpPr>
        <p:spPr>
          <a:xfrm flipV="1">
            <a:off x="3368742" y="3895131"/>
            <a:ext cx="231265" cy="3189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接點: 肘形 27">
            <a:extLst>
              <a:ext uri="{FF2B5EF4-FFF2-40B4-BE49-F238E27FC236}">
                <a16:creationId xmlns:a16="http://schemas.microsoft.com/office/drawing/2014/main" xmlns="" id="{4515048B-A058-6CF0-8280-1079BAFBCCB6}"/>
              </a:ext>
            </a:extLst>
          </p:cNvPr>
          <p:cNvCxnSpPr>
            <a:stCxn id="17" idx="3"/>
            <a:endCxn id="19" idx="1"/>
          </p:cNvCxnSpPr>
          <p:nvPr/>
        </p:nvCxnSpPr>
        <p:spPr>
          <a:xfrm flipV="1">
            <a:off x="3384695" y="5080660"/>
            <a:ext cx="235687" cy="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接點: 肘形 28">
            <a:extLst>
              <a:ext uri="{FF2B5EF4-FFF2-40B4-BE49-F238E27FC236}">
                <a16:creationId xmlns:a16="http://schemas.microsoft.com/office/drawing/2014/main" xmlns="" id="{25916CF6-F2C1-D82D-E9BC-1F7B4827B78E}"/>
              </a:ext>
            </a:extLst>
          </p:cNvPr>
          <p:cNvCxnSpPr>
            <a:stCxn id="20" idx="1"/>
            <a:endCxn id="18" idx="3"/>
          </p:cNvCxnSpPr>
          <p:nvPr/>
        </p:nvCxnSpPr>
        <p:spPr>
          <a:xfrm rot="10800000">
            <a:off x="4471873" y="3895131"/>
            <a:ext cx="248104" cy="53162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接點: 肘形 29">
            <a:extLst>
              <a:ext uri="{FF2B5EF4-FFF2-40B4-BE49-F238E27FC236}">
                <a16:creationId xmlns:a16="http://schemas.microsoft.com/office/drawing/2014/main" xmlns="" id="{9178ADD4-B1ED-18E6-FBDF-9F6DA6B7805B}"/>
              </a:ext>
            </a:extLst>
          </p:cNvPr>
          <p:cNvCxnSpPr>
            <a:stCxn id="19" idx="3"/>
          </p:cNvCxnSpPr>
          <p:nvPr/>
        </p:nvCxnSpPr>
        <p:spPr>
          <a:xfrm flipV="1">
            <a:off x="4492248" y="4426760"/>
            <a:ext cx="90385" cy="65390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單箭頭接點 30">
            <a:extLst>
              <a:ext uri="{FF2B5EF4-FFF2-40B4-BE49-F238E27FC236}">
                <a16:creationId xmlns:a16="http://schemas.microsoft.com/office/drawing/2014/main" xmlns="" id="{2D461B97-4957-E858-45C5-9B180DB9A02E}"/>
              </a:ext>
            </a:extLst>
          </p:cNvPr>
          <p:cNvCxnSpPr>
            <a:stCxn id="20" idx="3"/>
            <a:endCxn id="13" idx="1"/>
          </p:cNvCxnSpPr>
          <p:nvPr/>
        </p:nvCxnSpPr>
        <p:spPr>
          <a:xfrm>
            <a:off x="5591843" y="4426759"/>
            <a:ext cx="1284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接點: 肘形 31">
            <a:extLst>
              <a:ext uri="{FF2B5EF4-FFF2-40B4-BE49-F238E27FC236}">
                <a16:creationId xmlns:a16="http://schemas.microsoft.com/office/drawing/2014/main" xmlns="" id="{0D82C5A7-87D4-2160-1563-61062B1E6835}"/>
              </a:ext>
            </a:extLst>
          </p:cNvPr>
          <p:cNvCxnSpPr>
            <a:stCxn id="13" idx="3"/>
            <a:endCxn id="21" idx="1"/>
          </p:cNvCxnSpPr>
          <p:nvPr/>
        </p:nvCxnSpPr>
        <p:spPr>
          <a:xfrm flipV="1">
            <a:off x="6592185" y="3996142"/>
            <a:ext cx="494410" cy="43061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接點: 肘形 32">
            <a:extLst>
              <a:ext uri="{FF2B5EF4-FFF2-40B4-BE49-F238E27FC236}">
                <a16:creationId xmlns:a16="http://schemas.microsoft.com/office/drawing/2014/main" xmlns="" id="{2BE8F585-41BC-0895-DD73-87E56589930C}"/>
              </a:ext>
            </a:extLst>
          </p:cNvPr>
          <p:cNvCxnSpPr>
            <a:cxnSpLocks/>
            <a:stCxn id="13" idx="3"/>
            <a:endCxn id="22" idx="1"/>
          </p:cNvCxnSpPr>
          <p:nvPr/>
        </p:nvCxnSpPr>
        <p:spPr>
          <a:xfrm>
            <a:off x="6592185" y="4426759"/>
            <a:ext cx="514785" cy="75491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接點: 肘形 33">
            <a:extLst>
              <a:ext uri="{FF2B5EF4-FFF2-40B4-BE49-F238E27FC236}">
                <a16:creationId xmlns:a16="http://schemas.microsoft.com/office/drawing/2014/main" xmlns="" id="{5AC4FB6D-3087-0BED-8B28-F055E8BD5050}"/>
              </a:ext>
            </a:extLst>
          </p:cNvPr>
          <p:cNvCxnSpPr>
            <a:cxnSpLocks/>
          </p:cNvCxnSpPr>
          <p:nvPr/>
        </p:nvCxnSpPr>
        <p:spPr>
          <a:xfrm rot="16200000" flipH="1">
            <a:off x="3452918" y="4497199"/>
            <a:ext cx="837315" cy="3"/>
          </a:xfrm>
          <a:prstGeom prst="bentConnector3">
            <a:avLst/>
          </a:prstGeom>
          <a:ln>
            <a:prstDash val="lgDashDot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接點: 肘形 34">
            <a:extLst>
              <a:ext uri="{FF2B5EF4-FFF2-40B4-BE49-F238E27FC236}">
                <a16:creationId xmlns:a16="http://schemas.microsoft.com/office/drawing/2014/main" xmlns="" id="{894D9A75-ABD9-C1EF-2DF1-40A0E16D2D9C}"/>
              </a:ext>
            </a:extLst>
          </p:cNvPr>
          <p:cNvCxnSpPr>
            <a:cxnSpLocks/>
          </p:cNvCxnSpPr>
          <p:nvPr/>
        </p:nvCxnSpPr>
        <p:spPr>
          <a:xfrm rot="16200000" flipH="1">
            <a:off x="6954855" y="4555677"/>
            <a:ext cx="837315" cy="3"/>
          </a:xfrm>
          <a:prstGeom prst="bentConnector3">
            <a:avLst/>
          </a:prstGeom>
          <a:ln>
            <a:prstDash val="lgDashDot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接點: 肘形 35">
            <a:extLst>
              <a:ext uri="{FF2B5EF4-FFF2-40B4-BE49-F238E27FC236}">
                <a16:creationId xmlns:a16="http://schemas.microsoft.com/office/drawing/2014/main" xmlns="" id="{5E7236E4-3C89-BF51-4FCA-FC56DA8CF0AE}"/>
              </a:ext>
            </a:extLst>
          </p:cNvPr>
          <p:cNvCxnSpPr>
            <a:cxnSpLocks/>
            <a:stCxn id="15" idx="1"/>
            <a:endCxn id="21" idx="3"/>
          </p:cNvCxnSpPr>
          <p:nvPr/>
        </p:nvCxnSpPr>
        <p:spPr>
          <a:xfrm rot="10800000">
            <a:off x="7958462" y="3996143"/>
            <a:ext cx="415805" cy="57947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接點: 肘形 36">
            <a:extLst>
              <a:ext uri="{FF2B5EF4-FFF2-40B4-BE49-F238E27FC236}">
                <a16:creationId xmlns:a16="http://schemas.microsoft.com/office/drawing/2014/main" xmlns="" id="{75E266E5-B18E-EB52-75FD-9C7CE7BBC957}"/>
              </a:ext>
            </a:extLst>
          </p:cNvPr>
          <p:cNvCxnSpPr>
            <a:cxnSpLocks/>
            <a:stCxn id="22" idx="3"/>
          </p:cNvCxnSpPr>
          <p:nvPr/>
        </p:nvCxnSpPr>
        <p:spPr>
          <a:xfrm flipV="1">
            <a:off x="7978836" y="4575615"/>
            <a:ext cx="183007" cy="60605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接點: 肘形 37">
            <a:extLst>
              <a:ext uri="{FF2B5EF4-FFF2-40B4-BE49-F238E27FC236}">
                <a16:creationId xmlns:a16="http://schemas.microsoft.com/office/drawing/2014/main" xmlns="" id="{3A12FF52-9B2E-09E7-9794-D81085327579}"/>
              </a:ext>
            </a:extLst>
          </p:cNvPr>
          <p:cNvCxnSpPr>
            <a:cxnSpLocks/>
            <a:stCxn id="15" idx="3"/>
            <a:endCxn id="23" idx="1"/>
          </p:cNvCxnSpPr>
          <p:nvPr/>
        </p:nvCxnSpPr>
        <p:spPr>
          <a:xfrm flipV="1">
            <a:off x="9246132" y="3996142"/>
            <a:ext cx="853269" cy="57947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接點: 肘形 38">
            <a:extLst>
              <a:ext uri="{FF2B5EF4-FFF2-40B4-BE49-F238E27FC236}">
                <a16:creationId xmlns:a16="http://schemas.microsoft.com/office/drawing/2014/main" xmlns="" id="{FBF84B78-9900-7774-645A-1AB1B5FA2185}"/>
              </a:ext>
            </a:extLst>
          </p:cNvPr>
          <p:cNvCxnSpPr>
            <a:cxnSpLocks/>
            <a:stCxn id="15" idx="3"/>
            <a:endCxn id="24" idx="1"/>
          </p:cNvCxnSpPr>
          <p:nvPr/>
        </p:nvCxnSpPr>
        <p:spPr>
          <a:xfrm>
            <a:off x="9246132" y="4575615"/>
            <a:ext cx="873644" cy="60605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箭號: 向右 39">
            <a:extLst>
              <a:ext uri="{FF2B5EF4-FFF2-40B4-BE49-F238E27FC236}">
                <a16:creationId xmlns:a16="http://schemas.microsoft.com/office/drawing/2014/main" xmlns="" id="{72D2AFCF-45A2-D197-F808-55337AACCADA}"/>
              </a:ext>
            </a:extLst>
          </p:cNvPr>
          <p:cNvSpPr/>
          <p:nvPr/>
        </p:nvSpPr>
        <p:spPr>
          <a:xfrm>
            <a:off x="2473729" y="2407533"/>
            <a:ext cx="871866" cy="680484"/>
          </a:xfrm>
          <a:prstGeom prst="rightArrow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P4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41" name="箭號: 向右 40">
            <a:extLst>
              <a:ext uri="{FF2B5EF4-FFF2-40B4-BE49-F238E27FC236}">
                <a16:creationId xmlns:a16="http://schemas.microsoft.com/office/drawing/2014/main" xmlns="" id="{8C97E90B-B459-7A67-D349-14420D89C4FA}"/>
              </a:ext>
            </a:extLst>
          </p:cNvPr>
          <p:cNvSpPr/>
          <p:nvPr/>
        </p:nvSpPr>
        <p:spPr>
          <a:xfrm>
            <a:off x="1357407" y="2395469"/>
            <a:ext cx="871866" cy="680484"/>
          </a:xfrm>
          <a:prstGeom prst="rightArrow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P3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42" name="箭號: 向右 41">
            <a:extLst>
              <a:ext uri="{FF2B5EF4-FFF2-40B4-BE49-F238E27FC236}">
                <a16:creationId xmlns:a16="http://schemas.microsoft.com/office/drawing/2014/main" xmlns="" id="{D771984F-B279-836E-62CF-EA6A5ABE1CBC}"/>
              </a:ext>
            </a:extLst>
          </p:cNvPr>
          <p:cNvSpPr/>
          <p:nvPr/>
        </p:nvSpPr>
        <p:spPr>
          <a:xfrm>
            <a:off x="1871087" y="1324689"/>
            <a:ext cx="871866" cy="680484"/>
          </a:xfrm>
          <a:prstGeom prst="rightArrow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P1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43" name="箭號: 向右 42">
            <a:extLst>
              <a:ext uri="{FF2B5EF4-FFF2-40B4-BE49-F238E27FC236}">
                <a16:creationId xmlns:a16="http://schemas.microsoft.com/office/drawing/2014/main" xmlns="" id="{28985296-7831-E357-C00C-6352BF97E246}"/>
              </a:ext>
            </a:extLst>
          </p:cNvPr>
          <p:cNvSpPr/>
          <p:nvPr/>
        </p:nvSpPr>
        <p:spPr>
          <a:xfrm>
            <a:off x="5738929" y="2434832"/>
            <a:ext cx="871866" cy="680484"/>
          </a:xfrm>
          <a:prstGeom prst="rightArrow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P4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44" name="箭號: 向右 43">
            <a:extLst>
              <a:ext uri="{FF2B5EF4-FFF2-40B4-BE49-F238E27FC236}">
                <a16:creationId xmlns:a16="http://schemas.microsoft.com/office/drawing/2014/main" xmlns="" id="{7D0F5EE3-C1BC-E9F9-338E-796C5260258A}"/>
              </a:ext>
            </a:extLst>
          </p:cNvPr>
          <p:cNvSpPr/>
          <p:nvPr/>
        </p:nvSpPr>
        <p:spPr>
          <a:xfrm>
            <a:off x="4622607" y="2422768"/>
            <a:ext cx="871866" cy="680484"/>
          </a:xfrm>
          <a:prstGeom prst="rightArrow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P3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45" name="箭號: 向右 44">
            <a:extLst>
              <a:ext uri="{FF2B5EF4-FFF2-40B4-BE49-F238E27FC236}">
                <a16:creationId xmlns:a16="http://schemas.microsoft.com/office/drawing/2014/main" xmlns="" id="{51FD833D-A0D8-A134-ABBA-22FA4F337C50}"/>
              </a:ext>
            </a:extLst>
          </p:cNvPr>
          <p:cNvSpPr/>
          <p:nvPr/>
        </p:nvSpPr>
        <p:spPr>
          <a:xfrm>
            <a:off x="8263033" y="2434832"/>
            <a:ext cx="871866" cy="680484"/>
          </a:xfrm>
          <a:prstGeom prst="rightArrow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P4</a:t>
            </a:r>
            <a:endParaRPr lang="zh-TW" altLang="en-US" dirty="0">
              <a:solidFill>
                <a:schemeClr val="tx1"/>
              </a:solidFill>
            </a:endParaRPr>
          </a:p>
        </p:txBody>
      </p:sp>
      <p:cxnSp>
        <p:nvCxnSpPr>
          <p:cNvPr id="46" name="接點: 肘形 45">
            <a:extLst>
              <a:ext uri="{FF2B5EF4-FFF2-40B4-BE49-F238E27FC236}">
                <a16:creationId xmlns:a16="http://schemas.microsoft.com/office/drawing/2014/main" xmlns="" id="{C811F21F-2326-9ABA-AC3D-9050573C152D}"/>
              </a:ext>
            </a:extLst>
          </p:cNvPr>
          <p:cNvCxnSpPr>
            <a:cxnSpLocks/>
          </p:cNvCxnSpPr>
          <p:nvPr/>
        </p:nvCxnSpPr>
        <p:spPr>
          <a:xfrm rot="16200000" flipH="1">
            <a:off x="7898605" y="3636135"/>
            <a:ext cx="1400496" cy="1"/>
          </a:xfrm>
          <a:prstGeom prst="bentConnector3">
            <a:avLst/>
          </a:prstGeom>
          <a:ln>
            <a:prstDash val="lgDashDot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接點: 肘形 46">
            <a:extLst>
              <a:ext uri="{FF2B5EF4-FFF2-40B4-BE49-F238E27FC236}">
                <a16:creationId xmlns:a16="http://schemas.microsoft.com/office/drawing/2014/main" xmlns="" id="{F51EA4CB-8187-B9AE-FAB2-D77898DEF063}"/>
              </a:ext>
            </a:extLst>
          </p:cNvPr>
          <p:cNvCxnSpPr>
            <a:cxnSpLocks/>
          </p:cNvCxnSpPr>
          <p:nvPr/>
        </p:nvCxnSpPr>
        <p:spPr>
          <a:xfrm rot="16200000" flipH="1">
            <a:off x="5377181" y="3576160"/>
            <a:ext cx="1270577" cy="1"/>
          </a:xfrm>
          <a:prstGeom prst="bentConnector3">
            <a:avLst/>
          </a:prstGeom>
          <a:ln>
            <a:prstDash val="lgDashDot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接點: 肘形 47">
            <a:extLst>
              <a:ext uri="{FF2B5EF4-FFF2-40B4-BE49-F238E27FC236}">
                <a16:creationId xmlns:a16="http://schemas.microsoft.com/office/drawing/2014/main" xmlns="" id="{C0C418A7-9A75-71AB-7F69-B1FCBE866A80}"/>
              </a:ext>
            </a:extLst>
          </p:cNvPr>
          <p:cNvCxnSpPr>
            <a:cxnSpLocks/>
          </p:cNvCxnSpPr>
          <p:nvPr/>
        </p:nvCxnSpPr>
        <p:spPr>
          <a:xfrm rot="16200000" flipH="1">
            <a:off x="4299028" y="3558643"/>
            <a:ext cx="1270577" cy="1"/>
          </a:xfrm>
          <a:prstGeom prst="bentConnector3">
            <a:avLst/>
          </a:prstGeom>
          <a:ln>
            <a:prstDash val="lgDashDot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接點: 肘形 48">
            <a:extLst>
              <a:ext uri="{FF2B5EF4-FFF2-40B4-BE49-F238E27FC236}">
                <a16:creationId xmlns:a16="http://schemas.microsoft.com/office/drawing/2014/main" xmlns="" id="{AB31B805-784D-6DA2-38EB-67C0C9ACB83B}"/>
              </a:ext>
            </a:extLst>
          </p:cNvPr>
          <p:cNvCxnSpPr>
            <a:cxnSpLocks/>
          </p:cNvCxnSpPr>
          <p:nvPr/>
        </p:nvCxnSpPr>
        <p:spPr>
          <a:xfrm rot="5400000">
            <a:off x="1252208" y="3317843"/>
            <a:ext cx="828479" cy="1"/>
          </a:xfrm>
          <a:prstGeom prst="bentConnector3">
            <a:avLst/>
          </a:prstGeom>
          <a:ln>
            <a:prstDash val="lgDashDot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接點: 肘形 49">
            <a:extLst>
              <a:ext uri="{FF2B5EF4-FFF2-40B4-BE49-F238E27FC236}">
                <a16:creationId xmlns:a16="http://schemas.microsoft.com/office/drawing/2014/main" xmlns="" id="{8FF2FEFB-4475-6B5F-791C-826715823C27}"/>
              </a:ext>
            </a:extLst>
          </p:cNvPr>
          <p:cNvCxnSpPr>
            <a:cxnSpLocks/>
          </p:cNvCxnSpPr>
          <p:nvPr/>
        </p:nvCxnSpPr>
        <p:spPr>
          <a:xfrm rot="5400000">
            <a:off x="2349264" y="3331369"/>
            <a:ext cx="828479" cy="1"/>
          </a:xfrm>
          <a:prstGeom prst="bentConnector3">
            <a:avLst/>
          </a:prstGeom>
          <a:ln>
            <a:prstDash val="lgDashDot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箭號: 向右 50">
            <a:extLst>
              <a:ext uri="{FF2B5EF4-FFF2-40B4-BE49-F238E27FC236}">
                <a16:creationId xmlns:a16="http://schemas.microsoft.com/office/drawing/2014/main" xmlns="" id="{06791BF9-ACB1-72B1-E372-07AF58B413E1}"/>
              </a:ext>
            </a:extLst>
          </p:cNvPr>
          <p:cNvSpPr/>
          <p:nvPr/>
        </p:nvSpPr>
        <p:spPr>
          <a:xfrm>
            <a:off x="3632917" y="2407533"/>
            <a:ext cx="871866" cy="680484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P2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52" name="箭號: 向右 51">
            <a:extLst>
              <a:ext uri="{FF2B5EF4-FFF2-40B4-BE49-F238E27FC236}">
                <a16:creationId xmlns:a16="http://schemas.microsoft.com/office/drawing/2014/main" xmlns="" id="{4F4350DA-1323-DCCD-E701-98091DD32074}"/>
              </a:ext>
            </a:extLst>
          </p:cNvPr>
          <p:cNvSpPr/>
          <p:nvPr/>
        </p:nvSpPr>
        <p:spPr>
          <a:xfrm>
            <a:off x="4592103" y="1413908"/>
            <a:ext cx="871866" cy="680484"/>
          </a:xfrm>
          <a:prstGeom prst="rightArrow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P1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53" name="箭號: 向右 52">
            <a:extLst>
              <a:ext uri="{FF2B5EF4-FFF2-40B4-BE49-F238E27FC236}">
                <a16:creationId xmlns:a16="http://schemas.microsoft.com/office/drawing/2014/main" xmlns="" id="{6BB87275-E842-B075-CC84-89B493F0AFA4}"/>
              </a:ext>
            </a:extLst>
          </p:cNvPr>
          <p:cNvSpPr/>
          <p:nvPr/>
        </p:nvSpPr>
        <p:spPr>
          <a:xfrm>
            <a:off x="7044815" y="2407533"/>
            <a:ext cx="871866" cy="680484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P2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54" name="箭號: 向右 53">
            <a:extLst>
              <a:ext uri="{FF2B5EF4-FFF2-40B4-BE49-F238E27FC236}">
                <a16:creationId xmlns:a16="http://schemas.microsoft.com/office/drawing/2014/main" xmlns="" id="{593F1128-F047-C2EC-6208-81FEC9C78C78}"/>
              </a:ext>
            </a:extLst>
          </p:cNvPr>
          <p:cNvSpPr/>
          <p:nvPr/>
        </p:nvSpPr>
        <p:spPr>
          <a:xfrm>
            <a:off x="7599240" y="1413908"/>
            <a:ext cx="871866" cy="680484"/>
          </a:xfrm>
          <a:prstGeom prst="rightArrow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P1</a:t>
            </a:r>
            <a:endParaRPr lang="zh-TW" altLang="en-US" dirty="0">
              <a:solidFill>
                <a:schemeClr val="tx1"/>
              </a:solidFill>
            </a:endParaRPr>
          </a:p>
        </p:txBody>
      </p:sp>
      <p:cxnSp>
        <p:nvCxnSpPr>
          <p:cNvPr id="55" name="接點: 肘形 54">
            <a:extLst>
              <a:ext uri="{FF2B5EF4-FFF2-40B4-BE49-F238E27FC236}">
                <a16:creationId xmlns:a16="http://schemas.microsoft.com/office/drawing/2014/main" xmlns="" id="{24035528-B6AB-4728-7B14-ED551605E1B7}"/>
              </a:ext>
            </a:extLst>
          </p:cNvPr>
          <p:cNvCxnSpPr>
            <a:cxnSpLocks/>
            <a:stCxn id="54" idx="3"/>
          </p:cNvCxnSpPr>
          <p:nvPr/>
        </p:nvCxnSpPr>
        <p:spPr>
          <a:xfrm>
            <a:off x="8471106" y="1754150"/>
            <a:ext cx="180000" cy="784113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接點: 肘形 55">
            <a:extLst>
              <a:ext uri="{FF2B5EF4-FFF2-40B4-BE49-F238E27FC236}">
                <a16:creationId xmlns:a16="http://schemas.microsoft.com/office/drawing/2014/main" xmlns="" id="{5ADEF6AF-4211-7B33-DCA6-41604D20FEF2}"/>
              </a:ext>
            </a:extLst>
          </p:cNvPr>
          <p:cNvCxnSpPr>
            <a:cxnSpLocks/>
            <a:stCxn id="54" idx="1"/>
          </p:cNvCxnSpPr>
          <p:nvPr/>
        </p:nvCxnSpPr>
        <p:spPr>
          <a:xfrm rot="10800000" flipV="1">
            <a:off x="7346844" y="1754149"/>
            <a:ext cx="252397" cy="784113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接點: 肘形 56">
            <a:extLst>
              <a:ext uri="{FF2B5EF4-FFF2-40B4-BE49-F238E27FC236}">
                <a16:creationId xmlns:a16="http://schemas.microsoft.com/office/drawing/2014/main" xmlns="" id="{3474E9CB-65F5-DC5E-1EB2-7DC260B47985}"/>
              </a:ext>
            </a:extLst>
          </p:cNvPr>
          <p:cNvCxnSpPr>
            <a:cxnSpLocks/>
          </p:cNvCxnSpPr>
          <p:nvPr/>
        </p:nvCxnSpPr>
        <p:spPr>
          <a:xfrm rot="16200000" flipH="1">
            <a:off x="6889513" y="3358369"/>
            <a:ext cx="837315" cy="3"/>
          </a:xfrm>
          <a:prstGeom prst="bentConnector3">
            <a:avLst/>
          </a:prstGeom>
          <a:ln>
            <a:prstDash val="lgDashDot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接點: 肘形 57">
            <a:extLst>
              <a:ext uri="{FF2B5EF4-FFF2-40B4-BE49-F238E27FC236}">
                <a16:creationId xmlns:a16="http://schemas.microsoft.com/office/drawing/2014/main" xmlns="" id="{9F003E9A-B050-DEDD-AE4B-EB40697B991E}"/>
              </a:ext>
            </a:extLst>
          </p:cNvPr>
          <p:cNvCxnSpPr>
            <a:cxnSpLocks/>
            <a:stCxn id="52" idx="3"/>
          </p:cNvCxnSpPr>
          <p:nvPr/>
        </p:nvCxnSpPr>
        <p:spPr>
          <a:xfrm>
            <a:off x="5463969" y="1754150"/>
            <a:ext cx="554038" cy="784112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接點: 肘形 58">
            <a:extLst>
              <a:ext uri="{FF2B5EF4-FFF2-40B4-BE49-F238E27FC236}">
                <a16:creationId xmlns:a16="http://schemas.microsoft.com/office/drawing/2014/main" xmlns="" id="{14449E3D-479B-44EA-BF66-D361C93BDC4D}"/>
              </a:ext>
            </a:extLst>
          </p:cNvPr>
          <p:cNvCxnSpPr>
            <a:cxnSpLocks/>
            <a:stCxn id="52" idx="1"/>
          </p:cNvCxnSpPr>
          <p:nvPr/>
        </p:nvCxnSpPr>
        <p:spPr>
          <a:xfrm rot="10800000" flipV="1">
            <a:off x="4026199" y="1754149"/>
            <a:ext cx="565905" cy="680483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單箭頭接點 59">
            <a:extLst>
              <a:ext uri="{FF2B5EF4-FFF2-40B4-BE49-F238E27FC236}">
                <a16:creationId xmlns:a16="http://schemas.microsoft.com/office/drawing/2014/main" xmlns="" id="{ADC8C1ED-14E9-8E8E-660C-86DCC9CBBA90}"/>
              </a:ext>
            </a:extLst>
          </p:cNvPr>
          <p:cNvCxnSpPr/>
          <p:nvPr/>
        </p:nvCxnSpPr>
        <p:spPr>
          <a:xfrm>
            <a:off x="4924228" y="2006673"/>
            <a:ext cx="9284" cy="55459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接點: 肘形 60">
            <a:extLst>
              <a:ext uri="{FF2B5EF4-FFF2-40B4-BE49-F238E27FC236}">
                <a16:creationId xmlns:a16="http://schemas.microsoft.com/office/drawing/2014/main" xmlns="" id="{58F7923A-5D5A-7FC0-FCD6-87255A59B7A9}"/>
              </a:ext>
            </a:extLst>
          </p:cNvPr>
          <p:cNvCxnSpPr>
            <a:cxnSpLocks/>
          </p:cNvCxnSpPr>
          <p:nvPr/>
        </p:nvCxnSpPr>
        <p:spPr>
          <a:xfrm rot="5400000">
            <a:off x="3495689" y="3262820"/>
            <a:ext cx="774844" cy="7904"/>
          </a:xfrm>
          <a:prstGeom prst="bentConnector3">
            <a:avLst/>
          </a:prstGeom>
          <a:ln>
            <a:prstDash val="lgDashDot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接點: 肘形 61">
            <a:extLst>
              <a:ext uri="{FF2B5EF4-FFF2-40B4-BE49-F238E27FC236}">
                <a16:creationId xmlns:a16="http://schemas.microsoft.com/office/drawing/2014/main" xmlns="" id="{0B15689A-6479-9F4E-1069-09582FB8B5BF}"/>
              </a:ext>
            </a:extLst>
          </p:cNvPr>
          <p:cNvCxnSpPr>
            <a:cxnSpLocks/>
            <a:stCxn id="42" idx="1"/>
          </p:cNvCxnSpPr>
          <p:nvPr/>
        </p:nvCxnSpPr>
        <p:spPr>
          <a:xfrm rot="10800000" flipV="1">
            <a:off x="1648037" y="1664930"/>
            <a:ext cx="223051" cy="855057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接點: 肘形 62">
            <a:extLst>
              <a:ext uri="{FF2B5EF4-FFF2-40B4-BE49-F238E27FC236}">
                <a16:creationId xmlns:a16="http://schemas.microsoft.com/office/drawing/2014/main" xmlns="" id="{A429DB19-E26A-E6F3-E5A8-47552EBEAE15}"/>
              </a:ext>
            </a:extLst>
          </p:cNvPr>
          <p:cNvCxnSpPr>
            <a:cxnSpLocks/>
            <a:stCxn id="42" idx="3"/>
          </p:cNvCxnSpPr>
          <p:nvPr/>
        </p:nvCxnSpPr>
        <p:spPr>
          <a:xfrm>
            <a:off x="2742953" y="1664931"/>
            <a:ext cx="327125" cy="713137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矩形: 圓角 65">
            <a:extLst>
              <a:ext uri="{FF2B5EF4-FFF2-40B4-BE49-F238E27FC236}">
                <a16:creationId xmlns:a16="http://schemas.microsoft.com/office/drawing/2014/main" xmlns="" id="{EAD38895-5914-EDEA-6882-2C0D8BDC9897}"/>
              </a:ext>
            </a:extLst>
          </p:cNvPr>
          <p:cNvSpPr/>
          <p:nvPr/>
        </p:nvSpPr>
        <p:spPr>
          <a:xfrm>
            <a:off x="9812258" y="725805"/>
            <a:ext cx="1945241" cy="682387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7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交貨不良率高</a:t>
            </a:r>
          </a:p>
        </p:txBody>
      </p:sp>
      <p:sp>
        <p:nvSpPr>
          <p:cNvPr id="67" name="橢圓 66">
            <a:extLst>
              <a:ext uri="{FF2B5EF4-FFF2-40B4-BE49-F238E27FC236}">
                <a16:creationId xmlns:a16="http://schemas.microsoft.com/office/drawing/2014/main" xmlns="" id="{3B288AA8-368C-A9BC-0F3B-B78D320AFA61}"/>
              </a:ext>
            </a:extLst>
          </p:cNvPr>
          <p:cNvSpPr/>
          <p:nvPr/>
        </p:nvSpPr>
        <p:spPr>
          <a:xfrm>
            <a:off x="4641987" y="4102748"/>
            <a:ext cx="766810" cy="680199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9" name="橢圓 68">
            <a:extLst>
              <a:ext uri="{FF2B5EF4-FFF2-40B4-BE49-F238E27FC236}">
                <a16:creationId xmlns:a16="http://schemas.microsoft.com/office/drawing/2014/main" xmlns="" id="{5E34D659-D6D6-5F27-97B2-80BE6348AEC0}"/>
              </a:ext>
            </a:extLst>
          </p:cNvPr>
          <p:cNvSpPr/>
          <p:nvPr/>
        </p:nvSpPr>
        <p:spPr>
          <a:xfrm>
            <a:off x="4624434" y="2451524"/>
            <a:ext cx="766810" cy="680199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0" name="橢圓 69">
            <a:extLst>
              <a:ext uri="{FF2B5EF4-FFF2-40B4-BE49-F238E27FC236}">
                <a16:creationId xmlns:a16="http://schemas.microsoft.com/office/drawing/2014/main" xmlns="" id="{F8749AC3-6DE8-E7E3-C65D-1A29A40F4F3D}"/>
              </a:ext>
            </a:extLst>
          </p:cNvPr>
          <p:cNvSpPr/>
          <p:nvPr/>
        </p:nvSpPr>
        <p:spPr>
          <a:xfrm>
            <a:off x="4571875" y="1413907"/>
            <a:ext cx="766810" cy="680199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1" name="橢圓 70">
            <a:extLst>
              <a:ext uri="{FF2B5EF4-FFF2-40B4-BE49-F238E27FC236}">
                <a16:creationId xmlns:a16="http://schemas.microsoft.com/office/drawing/2014/main" xmlns="" id="{47F28F7A-AD83-D5F0-ABA6-2649F09212FE}"/>
              </a:ext>
            </a:extLst>
          </p:cNvPr>
          <p:cNvSpPr/>
          <p:nvPr/>
        </p:nvSpPr>
        <p:spPr>
          <a:xfrm>
            <a:off x="7584556" y="1430139"/>
            <a:ext cx="766810" cy="680199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9" name="矩形: 圓角 78">
            <a:extLst>
              <a:ext uri="{FF2B5EF4-FFF2-40B4-BE49-F238E27FC236}">
                <a16:creationId xmlns:a16="http://schemas.microsoft.com/office/drawing/2014/main" xmlns="" id="{EABAAFEC-A76E-333E-8757-1783B8F37B0F}"/>
              </a:ext>
            </a:extLst>
          </p:cNvPr>
          <p:cNvSpPr/>
          <p:nvPr/>
        </p:nvSpPr>
        <p:spPr>
          <a:xfrm>
            <a:off x="6012470" y="1294966"/>
            <a:ext cx="1295700" cy="453346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現況</a:t>
            </a:r>
            <a:r>
              <a:rPr lang="en-US" altLang="zh-TW" sz="1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SCOR</a:t>
            </a:r>
          </a:p>
          <a:p>
            <a:pPr algn="ctr"/>
            <a:r>
              <a:rPr lang="en-US" altLang="zh-TW" sz="1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L2</a:t>
            </a:r>
            <a:r>
              <a:rPr lang="zh-TW" altLang="en-US" sz="1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績效表現</a:t>
            </a:r>
          </a:p>
        </p:txBody>
      </p:sp>
      <p:cxnSp>
        <p:nvCxnSpPr>
          <p:cNvPr id="84" name="接點: 肘形 83">
            <a:extLst>
              <a:ext uri="{FF2B5EF4-FFF2-40B4-BE49-F238E27FC236}">
                <a16:creationId xmlns:a16="http://schemas.microsoft.com/office/drawing/2014/main" xmlns="" id="{DC3F7D3E-C494-4531-911F-4C8F4272FC8F}"/>
              </a:ext>
            </a:extLst>
          </p:cNvPr>
          <p:cNvCxnSpPr>
            <a:cxnSpLocks/>
            <a:stCxn id="70" idx="6"/>
            <a:endCxn id="79" idx="1"/>
          </p:cNvCxnSpPr>
          <p:nvPr/>
        </p:nvCxnSpPr>
        <p:spPr>
          <a:xfrm flipV="1">
            <a:off x="5338685" y="1521639"/>
            <a:ext cx="673785" cy="232368"/>
          </a:xfrm>
          <a:prstGeom prst="bentConnector3">
            <a:avLst>
              <a:gd name="adj1" fmla="val 48766"/>
            </a:avLst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矩形: 圓角 64">
            <a:extLst>
              <a:ext uri="{FF2B5EF4-FFF2-40B4-BE49-F238E27FC236}">
                <a16:creationId xmlns:a16="http://schemas.microsoft.com/office/drawing/2014/main" xmlns="" id="{0803BB2F-50AB-845D-CE90-ACEF355925FD}"/>
              </a:ext>
            </a:extLst>
          </p:cNvPr>
          <p:cNvSpPr/>
          <p:nvPr/>
        </p:nvSpPr>
        <p:spPr>
          <a:xfrm>
            <a:off x="9440258" y="1520153"/>
            <a:ext cx="2645418" cy="682387"/>
          </a:xfrm>
          <a:prstGeom prst="roundRect">
            <a:avLst>
              <a:gd name="adj" fmla="val 6921"/>
            </a:avLst>
          </a:prstGeom>
          <a:solidFill>
            <a:schemeClr val="bg1"/>
          </a:solidFill>
          <a:ln>
            <a:solidFill>
              <a:srgbClr val="0E53E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200" dirty="0">
                <a:solidFill>
                  <a:srgbClr val="0E53E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1-</a:t>
            </a:r>
            <a:r>
              <a:rPr lang="zh-TW" altLang="en-US" sz="1200" dirty="0">
                <a:solidFill>
                  <a:srgbClr val="0E53E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產品尺寸異常</a:t>
            </a:r>
            <a:endParaRPr lang="en-US" altLang="zh-TW" sz="1200" dirty="0">
              <a:solidFill>
                <a:srgbClr val="0E53E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1200" dirty="0">
                <a:solidFill>
                  <a:srgbClr val="0E53E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2-</a:t>
            </a:r>
            <a:r>
              <a:rPr lang="zh-TW" altLang="en-US" sz="1200" dirty="0">
                <a:solidFill>
                  <a:srgbClr val="0E53E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路線印製錯誤</a:t>
            </a:r>
          </a:p>
        </p:txBody>
      </p:sp>
      <p:cxnSp>
        <p:nvCxnSpPr>
          <p:cNvPr id="100" name="接點: 肘形 99">
            <a:extLst>
              <a:ext uri="{FF2B5EF4-FFF2-40B4-BE49-F238E27FC236}">
                <a16:creationId xmlns:a16="http://schemas.microsoft.com/office/drawing/2014/main" xmlns="" id="{6C5D3FE7-53D7-E2FF-E707-3C0B4B492CDA}"/>
              </a:ext>
            </a:extLst>
          </p:cNvPr>
          <p:cNvCxnSpPr>
            <a:cxnSpLocks/>
            <a:stCxn id="44" idx="3"/>
            <a:endCxn id="79" idx="1"/>
          </p:cNvCxnSpPr>
          <p:nvPr/>
        </p:nvCxnSpPr>
        <p:spPr>
          <a:xfrm flipV="1">
            <a:off x="5494473" y="1521639"/>
            <a:ext cx="517997" cy="1241371"/>
          </a:xfrm>
          <a:prstGeom prst="bentConnector3">
            <a:avLst>
              <a:gd name="adj1" fmla="val 32347"/>
            </a:avLst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接點: 肘形 120">
            <a:extLst>
              <a:ext uri="{FF2B5EF4-FFF2-40B4-BE49-F238E27FC236}">
                <a16:creationId xmlns:a16="http://schemas.microsoft.com/office/drawing/2014/main" xmlns="" id="{7E69F2B7-A5A1-39D8-8C69-8E4DE7AE652B}"/>
              </a:ext>
            </a:extLst>
          </p:cNvPr>
          <p:cNvCxnSpPr>
            <a:cxnSpLocks/>
            <a:stCxn id="54" idx="1"/>
            <a:endCxn id="79" idx="3"/>
          </p:cNvCxnSpPr>
          <p:nvPr/>
        </p:nvCxnSpPr>
        <p:spPr>
          <a:xfrm rot="10800000">
            <a:off x="7308170" y="1521640"/>
            <a:ext cx="291070" cy="232511"/>
          </a:xfrm>
          <a:prstGeom prst="bentConnector3">
            <a:avLst>
              <a:gd name="adj1" fmla="val 50000"/>
            </a:avLst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接點: 肘形 124">
            <a:extLst>
              <a:ext uri="{FF2B5EF4-FFF2-40B4-BE49-F238E27FC236}">
                <a16:creationId xmlns:a16="http://schemas.microsoft.com/office/drawing/2014/main" xmlns="" id="{52F088A6-E196-230B-5721-BDE4C41114A9}"/>
              </a:ext>
            </a:extLst>
          </p:cNvPr>
          <p:cNvCxnSpPr>
            <a:cxnSpLocks/>
            <a:stCxn id="67" idx="0"/>
          </p:cNvCxnSpPr>
          <p:nvPr/>
        </p:nvCxnSpPr>
        <p:spPr>
          <a:xfrm rot="5400000" flipH="1" flipV="1">
            <a:off x="4663250" y="3109918"/>
            <a:ext cx="1354972" cy="630688"/>
          </a:xfrm>
          <a:prstGeom prst="bentConnector3">
            <a:avLst>
              <a:gd name="adj1" fmla="val -1534"/>
            </a:avLst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8710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xmlns="" id="{170CF174-B041-B11C-7A39-B1D87F7799D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5938" y="462423"/>
            <a:ext cx="6405921" cy="461665"/>
          </a:xfrm>
        </p:spPr>
        <p:txBody>
          <a:bodyPr/>
          <a:lstStyle/>
          <a:p>
            <a:r>
              <a:rPr lang="zh-TW" altLang="en-US" dirty="0"/>
              <a:t>績效分析</a:t>
            </a:r>
            <a:r>
              <a:rPr lang="en-US" altLang="zh-TW" dirty="0"/>
              <a:t>-</a:t>
            </a:r>
            <a:r>
              <a:rPr lang="zh-TW" altLang="en-US" dirty="0"/>
              <a:t>以</a:t>
            </a:r>
            <a:r>
              <a:rPr lang="en-US" altLang="zh-TW" dirty="0"/>
              <a:t>SCOR</a:t>
            </a:r>
            <a:r>
              <a:rPr lang="zh-TW" altLang="en-US" dirty="0"/>
              <a:t>為基的</a:t>
            </a:r>
            <a:r>
              <a:rPr lang="en-US" altLang="zh-TW" dirty="0"/>
              <a:t>CRT</a:t>
            </a:r>
            <a:r>
              <a:rPr lang="zh-TW" altLang="en-US" dirty="0"/>
              <a:t>分析</a:t>
            </a:r>
            <a:r>
              <a:rPr lang="en-US" altLang="zh-TW" dirty="0"/>
              <a:t>(2/2)</a:t>
            </a:r>
            <a:endParaRPr lang="zh-TW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xmlns="" id="{0FF8B6DC-C491-476F-4000-56EF20812F52}"/>
              </a:ext>
            </a:extLst>
          </p:cNvPr>
          <p:cNvSpPr/>
          <p:nvPr/>
        </p:nvSpPr>
        <p:spPr>
          <a:xfrm>
            <a:off x="-226958" y="1316729"/>
            <a:ext cx="12191999" cy="557677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5" name="直線接點 4">
            <a:extLst>
              <a:ext uri="{FF2B5EF4-FFF2-40B4-BE49-F238E27FC236}">
                <a16:creationId xmlns:a16="http://schemas.microsoft.com/office/drawing/2014/main" xmlns="" id="{60107773-7B8A-ECFE-8C5F-BB7FE29E0E6F}"/>
              </a:ext>
            </a:extLst>
          </p:cNvPr>
          <p:cNvCxnSpPr/>
          <p:nvPr/>
        </p:nvCxnSpPr>
        <p:spPr>
          <a:xfrm>
            <a:off x="2139518" y="1281220"/>
            <a:ext cx="0" cy="5576779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接點 5">
            <a:extLst>
              <a:ext uri="{FF2B5EF4-FFF2-40B4-BE49-F238E27FC236}">
                <a16:creationId xmlns:a16="http://schemas.microsoft.com/office/drawing/2014/main" xmlns="" id="{285CC5CD-75B0-D2D0-9634-595BC7F93072}"/>
              </a:ext>
            </a:extLst>
          </p:cNvPr>
          <p:cNvCxnSpPr>
            <a:cxnSpLocks/>
          </p:cNvCxnSpPr>
          <p:nvPr/>
        </p:nvCxnSpPr>
        <p:spPr>
          <a:xfrm flipV="1">
            <a:off x="0" y="2512381"/>
            <a:ext cx="12192000" cy="71021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接點 8">
            <a:extLst>
              <a:ext uri="{FF2B5EF4-FFF2-40B4-BE49-F238E27FC236}">
                <a16:creationId xmlns:a16="http://schemas.microsoft.com/office/drawing/2014/main" xmlns="" id="{B152F2C1-0D86-845A-08F6-48CE8CD03B9C}"/>
              </a:ext>
            </a:extLst>
          </p:cNvPr>
          <p:cNvCxnSpPr>
            <a:cxnSpLocks/>
          </p:cNvCxnSpPr>
          <p:nvPr/>
        </p:nvCxnSpPr>
        <p:spPr>
          <a:xfrm flipV="1">
            <a:off x="0" y="4034098"/>
            <a:ext cx="12192000" cy="71021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xmlns="" id="{8777B90A-59FF-2564-2D97-0A79708657AC}"/>
              </a:ext>
            </a:extLst>
          </p:cNvPr>
          <p:cNvCxnSpPr>
            <a:cxnSpLocks/>
          </p:cNvCxnSpPr>
          <p:nvPr/>
        </p:nvCxnSpPr>
        <p:spPr>
          <a:xfrm flipV="1">
            <a:off x="0" y="5375027"/>
            <a:ext cx="12192000" cy="71021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: 圓角 10">
            <a:extLst>
              <a:ext uri="{FF2B5EF4-FFF2-40B4-BE49-F238E27FC236}">
                <a16:creationId xmlns:a16="http://schemas.microsoft.com/office/drawing/2014/main" xmlns="" id="{44D1237F-4A3B-8F50-25D0-9EFD6097563B}"/>
              </a:ext>
            </a:extLst>
          </p:cNvPr>
          <p:cNvSpPr/>
          <p:nvPr/>
        </p:nvSpPr>
        <p:spPr>
          <a:xfrm>
            <a:off x="185399" y="1616930"/>
            <a:ext cx="1605512" cy="68238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700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欲改善的問題</a:t>
            </a:r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xmlns="" id="{4D6D8D7F-7013-9CC0-CB75-D82D4362B526}"/>
              </a:ext>
            </a:extLst>
          </p:cNvPr>
          <p:cNvSpPr/>
          <p:nvPr/>
        </p:nvSpPr>
        <p:spPr>
          <a:xfrm>
            <a:off x="267003" y="3001042"/>
            <a:ext cx="1605512" cy="68238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700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現況</a:t>
            </a:r>
            <a:r>
              <a:rPr lang="en-US" altLang="zh-TW" sz="1700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SCOR</a:t>
            </a:r>
          </a:p>
          <a:p>
            <a:pPr algn="ctr"/>
            <a:r>
              <a:rPr lang="en-US" altLang="zh-TW" sz="1700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L1</a:t>
            </a:r>
            <a:r>
              <a:rPr lang="zh-TW" altLang="en-US" sz="1700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績效表現</a:t>
            </a: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xmlns="" id="{DB253AA4-F67E-1DCD-6926-AE38BACB0862}"/>
              </a:ext>
            </a:extLst>
          </p:cNvPr>
          <p:cNvSpPr/>
          <p:nvPr/>
        </p:nvSpPr>
        <p:spPr>
          <a:xfrm>
            <a:off x="267003" y="4415830"/>
            <a:ext cx="1605512" cy="68238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700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現況</a:t>
            </a:r>
            <a:r>
              <a:rPr lang="en-US" altLang="zh-TW" sz="1700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SCOR</a:t>
            </a:r>
          </a:p>
          <a:p>
            <a:pPr algn="ctr"/>
            <a:r>
              <a:rPr lang="en-US" altLang="zh-TW" sz="1700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L2/3</a:t>
            </a:r>
            <a:r>
              <a:rPr lang="zh-TW" altLang="en-US" sz="1700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績效表現</a:t>
            </a:r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xmlns="" id="{E7246312-4B01-9EC8-08FC-A574D31E399A}"/>
              </a:ext>
            </a:extLst>
          </p:cNvPr>
          <p:cNvSpPr/>
          <p:nvPr/>
        </p:nvSpPr>
        <p:spPr>
          <a:xfrm>
            <a:off x="267003" y="5841125"/>
            <a:ext cx="1605512" cy="68238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700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根本問題</a:t>
            </a:r>
          </a:p>
        </p:txBody>
      </p:sp>
      <p:sp>
        <p:nvSpPr>
          <p:cNvPr id="16" name="矩形: 圓角 15">
            <a:extLst>
              <a:ext uri="{FF2B5EF4-FFF2-40B4-BE49-F238E27FC236}">
                <a16:creationId xmlns:a16="http://schemas.microsoft.com/office/drawing/2014/main" xmlns="" id="{727EB2F1-5D49-EFEC-31EB-67DF130CA344}"/>
              </a:ext>
            </a:extLst>
          </p:cNvPr>
          <p:cNvSpPr/>
          <p:nvPr/>
        </p:nvSpPr>
        <p:spPr>
          <a:xfrm>
            <a:off x="4441534" y="4435778"/>
            <a:ext cx="1945241" cy="682387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7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站牌故障通報方式不及時</a:t>
            </a:r>
            <a:endParaRPr lang="en-US" altLang="zh-TW" sz="17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" name="矩形: 圓角 16">
            <a:extLst>
              <a:ext uri="{FF2B5EF4-FFF2-40B4-BE49-F238E27FC236}">
                <a16:creationId xmlns:a16="http://schemas.microsoft.com/office/drawing/2014/main" xmlns="" id="{CF12BB2A-53D8-1687-232C-3241AA571A8A}"/>
              </a:ext>
            </a:extLst>
          </p:cNvPr>
          <p:cNvSpPr/>
          <p:nvPr/>
        </p:nvSpPr>
        <p:spPr>
          <a:xfrm>
            <a:off x="7145492" y="2956634"/>
            <a:ext cx="1945241" cy="682387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7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維修效率低</a:t>
            </a:r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xmlns="" id="{22D167DA-256B-7743-9C68-6DAD9D5098AB}"/>
              </a:ext>
            </a:extLst>
          </p:cNvPr>
          <p:cNvSpPr/>
          <p:nvPr/>
        </p:nvSpPr>
        <p:spPr>
          <a:xfrm>
            <a:off x="7145491" y="4392427"/>
            <a:ext cx="1945241" cy="682387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7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廠商重製物料備料時間高</a:t>
            </a:r>
          </a:p>
        </p:txBody>
      </p:sp>
      <p:sp>
        <p:nvSpPr>
          <p:cNvPr id="21" name="矩形: 圓角 20">
            <a:extLst>
              <a:ext uri="{FF2B5EF4-FFF2-40B4-BE49-F238E27FC236}">
                <a16:creationId xmlns:a16="http://schemas.microsoft.com/office/drawing/2014/main" xmlns="" id="{6A47C55C-67CB-99B1-EE47-4BFCCCFE98A7}"/>
              </a:ext>
            </a:extLst>
          </p:cNvPr>
          <p:cNvSpPr/>
          <p:nvPr/>
        </p:nvSpPr>
        <p:spPr>
          <a:xfrm>
            <a:off x="3676902" y="5810830"/>
            <a:ext cx="1945241" cy="682387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7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應提供顯目且方便的通報方法</a:t>
            </a:r>
          </a:p>
        </p:txBody>
      </p:sp>
      <p:sp>
        <p:nvSpPr>
          <p:cNvPr id="22" name="矩形: 圓角 21">
            <a:extLst>
              <a:ext uri="{FF2B5EF4-FFF2-40B4-BE49-F238E27FC236}">
                <a16:creationId xmlns:a16="http://schemas.microsoft.com/office/drawing/2014/main" xmlns="" id="{16B364A0-9A06-53A2-0190-D6E9F1EBAB09}"/>
              </a:ext>
            </a:extLst>
          </p:cNvPr>
          <p:cNvSpPr/>
          <p:nvPr/>
        </p:nvSpPr>
        <p:spPr>
          <a:xfrm>
            <a:off x="6024871" y="5788273"/>
            <a:ext cx="1945241" cy="682387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7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通報的故障狀況應同步反應廠商</a:t>
            </a:r>
          </a:p>
        </p:txBody>
      </p:sp>
      <p:sp>
        <p:nvSpPr>
          <p:cNvPr id="24" name="箭號: 向右 23">
            <a:extLst>
              <a:ext uri="{FF2B5EF4-FFF2-40B4-BE49-F238E27FC236}">
                <a16:creationId xmlns:a16="http://schemas.microsoft.com/office/drawing/2014/main" xmlns="" id="{2445BB4D-0F71-A25B-463D-9FD3F8ECD655}"/>
              </a:ext>
            </a:extLst>
          </p:cNvPr>
          <p:cNvSpPr/>
          <p:nvPr/>
        </p:nvSpPr>
        <p:spPr>
          <a:xfrm rot="18829781">
            <a:off x="5480529" y="2309385"/>
            <a:ext cx="566253" cy="582333"/>
          </a:xfrm>
          <a:prstGeom prst="rightArrow">
            <a:avLst/>
          </a:prstGeom>
          <a:solidFill>
            <a:srgbClr val="E14E4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箭號: 向右 24">
            <a:extLst>
              <a:ext uri="{FF2B5EF4-FFF2-40B4-BE49-F238E27FC236}">
                <a16:creationId xmlns:a16="http://schemas.microsoft.com/office/drawing/2014/main" xmlns="" id="{991960EB-94F8-EA19-1399-B524889615B7}"/>
              </a:ext>
            </a:extLst>
          </p:cNvPr>
          <p:cNvSpPr/>
          <p:nvPr/>
        </p:nvSpPr>
        <p:spPr>
          <a:xfrm rot="13722079">
            <a:off x="7523298" y="2320059"/>
            <a:ext cx="566253" cy="582333"/>
          </a:xfrm>
          <a:prstGeom prst="rightArrow">
            <a:avLst/>
          </a:prstGeom>
          <a:solidFill>
            <a:srgbClr val="E14E4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箭號: 向右 25">
            <a:extLst>
              <a:ext uri="{FF2B5EF4-FFF2-40B4-BE49-F238E27FC236}">
                <a16:creationId xmlns:a16="http://schemas.microsoft.com/office/drawing/2014/main" xmlns="" id="{A6065845-7B8E-F37C-2036-10E136618715}"/>
              </a:ext>
            </a:extLst>
          </p:cNvPr>
          <p:cNvSpPr/>
          <p:nvPr/>
        </p:nvSpPr>
        <p:spPr>
          <a:xfrm rot="16200000">
            <a:off x="7704903" y="3743867"/>
            <a:ext cx="566253" cy="582333"/>
          </a:xfrm>
          <a:prstGeom prst="rightArrow">
            <a:avLst/>
          </a:prstGeom>
          <a:solidFill>
            <a:srgbClr val="E14E4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箭號: 向右 26">
            <a:extLst>
              <a:ext uri="{FF2B5EF4-FFF2-40B4-BE49-F238E27FC236}">
                <a16:creationId xmlns:a16="http://schemas.microsoft.com/office/drawing/2014/main" xmlns="" id="{9FBDEE2C-07EF-F394-9BAF-7481258D09A2}"/>
              </a:ext>
            </a:extLst>
          </p:cNvPr>
          <p:cNvSpPr/>
          <p:nvPr/>
        </p:nvSpPr>
        <p:spPr>
          <a:xfrm rot="16200000">
            <a:off x="5074410" y="3743867"/>
            <a:ext cx="566253" cy="582333"/>
          </a:xfrm>
          <a:prstGeom prst="rightArrow">
            <a:avLst/>
          </a:prstGeom>
          <a:solidFill>
            <a:srgbClr val="E14E4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箭號: 向右 27">
            <a:extLst>
              <a:ext uri="{FF2B5EF4-FFF2-40B4-BE49-F238E27FC236}">
                <a16:creationId xmlns:a16="http://schemas.microsoft.com/office/drawing/2014/main" xmlns="" id="{82A96061-096F-2B0C-2221-6A889D224459}"/>
              </a:ext>
            </a:extLst>
          </p:cNvPr>
          <p:cNvSpPr/>
          <p:nvPr/>
        </p:nvSpPr>
        <p:spPr>
          <a:xfrm rot="16200000">
            <a:off x="4382141" y="5154881"/>
            <a:ext cx="566253" cy="582333"/>
          </a:xfrm>
          <a:prstGeom prst="rightArrow">
            <a:avLst/>
          </a:prstGeom>
          <a:solidFill>
            <a:srgbClr val="E14E4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箭號: 向右 29">
            <a:extLst>
              <a:ext uri="{FF2B5EF4-FFF2-40B4-BE49-F238E27FC236}">
                <a16:creationId xmlns:a16="http://schemas.microsoft.com/office/drawing/2014/main" xmlns="" id="{44848A30-01FF-5687-7C93-B41CD26308F8}"/>
              </a:ext>
            </a:extLst>
          </p:cNvPr>
          <p:cNvSpPr/>
          <p:nvPr/>
        </p:nvSpPr>
        <p:spPr>
          <a:xfrm rot="17329341">
            <a:off x="7131923" y="5103139"/>
            <a:ext cx="566253" cy="582333"/>
          </a:xfrm>
          <a:prstGeom prst="rightArrow">
            <a:avLst/>
          </a:prstGeom>
          <a:solidFill>
            <a:srgbClr val="E14E4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矩形: 圓角 30">
            <a:extLst>
              <a:ext uri="{FF2B5EF4-FFF2-40B4-BE49-F238E27FC236}">
                <a16:creationId xmlns:a16="http://schemas.microsoft.com/office/drawing/2014/main" xmlns="" id="{F2CA9D40-152F-6B9F-6F3E-C0A1D5FF8C3B}"/>
              </a:ext>
            </a:extLst>
          </p:cNvPr>
          <p:cNvSpPr/>
          <p:nvPr/>
        </p:nvSpPr>
        <p:spPr>
          <a:xfrm>
            <a:off x="8244483" y="5768856"/>
            <a:ext cx="1945241" cy="682387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未依故障率要求廠商配合事先備料</a:t>
            </a:r>
          </a:p>
        </p:txBody>
      </p:sp>
      <p:sp>
        <p:nvSpPr>
          <p:cNvPr id="32" name="矩形: 圓角 31">
            <a:extLst>
              <a:ext uri="{FF2B5EF4-FFF2-40B4-BE49-F238E27FC236}">
                <a16:creationId xmlns:a16="http://schemas.microsoft.com/office/drawing/2014/main" xmlns="" id="{B9ECB179-6B25-73CC-720E-C80E8AE0F9AA}"/>
              </a:ext>
            </a:extLst>
          </p:cNvPr>
          <p:cNvSpPr/>
          <p:nvPr/>
        </p:nvSpPr>
        <p:spPr>
          <a:xfrm>
            <a:off x="5839953" y="1519283"/>
            <a:ext cx="1945241" cy="682387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7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維護服務效率低</a:t>
            </a:r>
          </a:p>
        </p:txBody>
      </p:sp>
      <p:sp>
        <p:nvSpPr>
          <p:cNvPr id="33" name="矩形: 圓角 32">
            <a:extLst>
              <a:ext uri="{FF2B5EF4-FFF2-40B4-BE49-F238E27FC236}">
                <a16:creationId xmlns:a16="http://schemas.microsoft.com/office/drawing/2014/main" xmlns="" id="{4CC34D94-C405-7A54-C8F1-CB3F488D8835}"/>
              </a:ext>
            </a:extLst>
          </p:cNvPr>
          <p:cNvSpPr/>
          <p:nvPr/>
        </p:nvSpPr>
        <p:spPr>
          <a:xfrm>
            <a:off x="4576875" y="2924216"/>
            <a:ext cx="1945241" cy="682387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7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故障通報反應時間過長</a:t>
            </a:r>
          </a:p>
        </p:txBody>
      </p:sp>
      <p:sp>
        <p:nvSpPr>
          <p:cNvPr id="4" name="箭號: 向右 3">
            <a:extLst>
              <a:ext uri="{FF2B5EF4-FFF2-40B4-BE49-F238E27FC236}">
                <a16:creationId xmlns:a16="http://schemas.microsoft.com/office/drawing/2014/main" xmlns="" id="{DA30C9B2-189E-1DDA-436E-67F976397DDF}"/>
              </a:ext>
            </a:extLst>
          </p:cNvPr>
          <p:cNvSpPr/>
          <p:nvPr/>
        </p:nvSpPr>
        <p:spPr>
          <a:xfrm rot="14052895">
            <a:off x="8647742" y="5083860"/>
            <a:ext cx="566253" cy="582333"/>
          </a:xfrm>
          <a:prstGeom prst="rightArrow">
            <a:avLst/>
          </a:prstGeom>
          <a:solidFill>
            <a:srgbClr val="E14E4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xmlns="" id="{59B33A19-CC57-2674-C5D8-8EA749D3A1C0}"/>
              </a:ext>
            </a:extLst>
          </p:cNvPr>
          <p:cNvSpPr/>
          <p:nvPr/>
        </p:nvSpPr>
        <p:spPr>
          <a:xfrm>
            <a:off x="5991619" y="4829694"/>
            <a:ext cx="361904" cy="271845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xmlns="" id="{E8BB860C-72BA-BBD7-A120-20E03D47277F}"/>
              </a:ext>
            </a:extLst>
          </p:cNvPr>
          <p:cNvSpPr/>
          <p:nvPr/>
        </p:nvSpPr>
        <p:spPr>
          <a:xfrm>
            <a:off x="8668823" y="4788694"/>
            <a:ext cx="361904" cy="271845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xmlns="" id="{44F8D17E-BF76-34BC-631E-3DADB1BA91B3}"/>
              </a:ext>
            </a:extLst>
          </p:cNvPr>
          <p:cNvSpPr txBox="1"/>
          <p:nvPr/>
        </p:nvSpPr>
        <p:spPr>
          <a:xfrm>
            <a:off x="5969547" y="4797557"/>
            <a:ext cx="4042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100" b="1" dirty="0">
                <a:solidFill>
                  <a:srgbClr val="FFFF00"/>
                </a:solidFill>
              </a:rPr>
              <a:t>1</a:t>
            </a:r>
            <a:r>
              <a:rPr lang="zh-TW" altLang="en-US" sz="1100" b="1" dirty="0">
                <a:solidFill>
                  <a:srgbClr val="FFFF00"/>
                </a:solidFill>
              </a:rPr>
              <a:t>天</a:t>
            </a: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xmlns="" id="{17B053EA-D88F-6572-C0C9-2985A4B9D17F}"/>
              </a:ext>
            </a:extLst>
          </p:cNvPr>
          <p:cNvSpPr txBox="1"/>
          <p:nvPr/>
        </p:nvSpPr>
        <p:spPr>
          <a:xfrm>
            <a:off x="8631645" y="4791904"/>
            <a:ext cx="4042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100" b="1" dirty="0">
                <a:solidFill>
                  <a:srgbClr val="FFFF00"/>
                </a:solidFill>
              </a:rPr>
              <a:t>7</a:t>
            </a:r>
            <a:r>
              <a:rPr lang="zh-TW" altLang="en-US" sz="1100" b="1" dirty="0">
                <a:solidFill>
                  <a:srgbClr val="FFFF00"/>
                </a:solidFill>
              </a:rPr>
              <a:t>天</a:t>
            </a:r>
          </a:p>
        </p:txBody>
      </p:sp>
    </p:spTree>
    <p:extLst>
      <p:ext uri="{BB962C8B-B14F-4D97-AF65-F5344CB8AC3E}">
        <p14:creationId xmlns:p14="http://schemas.microsoft.com/office/powerpoint/2010/main" val="3157133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xmlns="" id="{AA1E1B0A-1B27-77DB-57E1-EF3CEF981F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5938" y="462423"/>
            <a:ext cx="7106433" cy="461665"/>
          </a:xfrm>
        </p:spPr>
        <p:txBody>
          <a:bodyPr/>
          <a:lstStyle/>
          <a:p>
            <a:r>
              <a:rPr lang="zh-TW" altLang="en-US" dirty="0"/>
              <a:t>績效分析</a:t>
            </a:r>
            <a:r>
              <a:rPr lang="en-US" altLang="zh-TW" dirty="0"/>
              <a:t>- CRT</a:t>
            </a:r>
            <a:r>
              <a:rPr lang="zh-TW" altLang="en-US" dirty="0"/>
              <a:t>分析</a:t>
            </a:r>
            <a:r>
              <a:rPr lang="en-US" altLang="zh-TW" dirty="0"/>
              <a:t>(2/2) Thread Diagram</a:t>
            </a:r>
            <a:endParaRPr lang="zh-TW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xmlns="" id="{82FE71BD-AD2A-51CA-03BC-240FEAB09451}"/>
              </a:ext>
            </a:extLst>
          </p:cNvPr>
          <p:cNvSpPr/>
          <p:nvPr/>
        </p:nvSpPr>
        <p:spPr>
          <a:xfrm>
            <a:off x="0" y="1281220"/>
            <a:ext cx="12191999" cy="557677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5" name="直線接點 4">
            <a:extLst>
              <a:ext uri="{FF2B5EF4-FFF2-40B4-BE49-F238E27FC236}">
                <a16:creationId xmlns:a16="http://schemas.microsoft.com/office/drawing/2014/main" xmlns="" id="{AFA88A94-6E57-01BD-5243-D0A1CE3C9FF9}"/>
              </a:ext>
            </a:extLst>
          </p:cNvPr>
          <p:cNvCxnSpPr/>
          <p:nvPr/>
        </p:nvCxnSpPr>
        <p:spPr>
          <a:xfrm>
            <a:off x="3498111" y="1265274"/>
            <a:ext cx="0" cy="52418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接點 5">
            <a:extLst>
              <a:ext uri="{FF2B5EF4-FFF2-40B4-BE49-F238E27FC236}">
                <a16:creationId xmlns:a16="http://schemas.microsoft.com/office/drawing/2014/main" xmlns="" id="{C8A4A9ED-EB59-3FDA-7139-C0ECA0313E93}"/>
              </a:ext>
            </a:extLst>
          </p:cNvPr>
          <p:cNvCxnSpPr/>
          <p:nvPr/>
        </p:nvCxnSpPr>
        <p:spPr>
          <a:xfrm>
            <a:off x="6712690" y="1281221"/>
            <a:ext cx="0" cy="52418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接點 6">
            <a:extLst>
              <a:ext uri="{FF2B5EF4-FFF2-40B4-BE49-F238E27FC236}">
                <a16:creationId xmlns:a16="http://schemas.microsoft.com/office/drawing/2014/main" xmlns="" id="{8AC78138-2A43-AB58-E252-CF99C3584CD7}"/>
              </a:ext>
            </a:extLst>
          </p:cNvPr>
          <p:cNvCxnSpPr/>
          <p:nvPr/>
        </p:nvCxnSpPr>
        <p:spPr>
          <a:xfrm>
            <a:off x="9399183" y="1281221"/>
            <a:ext cx="0" cy="52418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: 圓角 7">
            <a:extLst>
              <a:ext uri="{FF2B5EF4-FFF2-40B4-BE49-F238E27FC236}">
                <a16:creationId xmlns:a16="http://schemas.microsoft.com/office/drawing/2014/main" xmlns="" id="{D5C78B21-D56D-7978-4D35-937D21010180}"/>
              </a:ext>
            </a:extLst>
          </p:cNvPr>
          <p:cNvSpPr/>
          <p:nvPr/>
        </p:nvSpPr>
        <p:spPr>
          <a:xfrm>
            <a:off x="1446028" y="5677786"/>
            <a:ext cx="1605512" cy="52099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供應商</a:t>
            </a: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xmlns="" id="{409FA244-3816-5E80-B053-5A491F658337}"/>
              </a:ext>
            </a:extLst>
          </p:cNvPr>
          <p:cNvSpPr/>
          <p:nvPr/>
        </p:nvSpPr>
        <p:spPr>
          <a:xfrm>
            <a:off x="4276956" y="5677783"/>
            <a:ext cx="1605512" cy="52099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製造商</a:t>
            </a:r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xmlns="" id="{EF767EF3-5305-2181-9BB8-98F4DB2E639D}"/>
              </a:ext>
            </a:extLst>
          </p:cNvPr>
          <p:cNvSpPr/>
          <p:nvPr/>
        </p:nvSpPr>
        <p:spPr>
          <a:xfrm>
            <a:off x="7182904" y="5677783"/>
            <a:ext cx="1605512" cy="52099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總部</a:t>
            </a:r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xmlns="" id="{91EB36B8-01A2-6448-02A4-FC8D57693116}"/>
              </a:ext>
            </a:extLst>
          </p:cNvPr>
          <p:cNvSpPr/>
          <p:nvPr/>
        </p:nvSpPr>
        <p:spPr>
          <a:xfrm>
            <a:off x="9658975" y="5677784"/>
            <a:ext cx="1605512" cy="52099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客戶</a:t>
            </a:r>
          </a:p>
        </p:txBody>
      </p:sp>
      <p:sp>
        <p:nvSpPr>
          <p:cNvPr id="12" name="箭號: 向右 11">
            <a:extLst>
              <a:ext uri="{FF2B5EF4-FFF2-40B4-BE49-F238E27FC236}">
                <a16:creationId xmlns:a16="http://schemas.microsoft.com/office/drawing/2014/main" xmlns="" id="{A0504F74-F7BD-6B0A-6994-723B1EFADF24}"/>
              </a:ext>
            </a:extLst>
          </p:cNvPr>
          <p:cNvSpPr/>
          <p:nvPr/>
        </p:nvSpPr>
        <p:spPr>
          <a:xfrm>
            <a:off x="1334388" y="3586788"/>
            <a:ext cx="871866" cy="680484"/>
          </a:xfrm>
          <a:prstGeom prst="rightArrow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M1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3" name="箭號: 向右 12">
            <a:extLst>
              <a:ext uri="{FF2B5EF4-FFF2-40B4-BE49-F238E27FC236}">
                <a16:creationId xmlns:a16="http://schemas.microsoft.com/office/drawing/2014/main" xmlns="" id="{7C239DE1-A678-C310-EFB4-CE2D05D6688A}"/>
              </a:ext>
            </a:extLst>
          </p:cNvPr>
          <p:cNvSpPr/>
          <p:nvPr/>
        </p:nvSpPr>
        <p:spPr>
          <a:xfrm>
            <a:off x="5720319" y="4086517"/>
            <a:ext cx="871866" cy="680484"/>
          </a:xfrm>
          <a:prstGeom prst="rightArrow">
            <a:avLst/>
          </a:prstGeom>
          <a:solidFill>
            <a:srgbClr val="FFCC9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D2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4" name="箭號: 向右 13">
            <a:extLst>
              <a:ext uri="{FF2B5EF4-FFF2-40B4-BE49-F238E27FC236}">
                <a16:creationId xmlns:a16="http://schemas.microsoft.com/office/drawing/2014/main" xmlns="" id="{1A7315C8-9A54-B24D-77DF-AAF880D0D1C5}"/>
              </a:ext>
            </a:extLst>
          </p:cNvPr>
          <p:cNvSpPr/>
          <p:nvPr/>
        </p:nvSpPr>
        <p:spPr>
          <a:xfrm>
            <a:off x="1334388" y="4751052"/>
            <a:ext cx="871866" cy="680484"/>
          </a:xfrm>
          <a:prstGeom prst="rightArrow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M3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5" name="箭號: 向右 14">
            <a:extLst>
              <a:ext uri="{FF2B5EF4-FFF2-40B4-BE49-F238E27FC236}">
                <a16:creationId xmlns:a16="http://schemas.microsoft.com/office/drawing/2014/main" xmlns="" id="{9E6658AB-8BEB-90E8-4C1C-56AF4D07879D}"/>
              </a:ext>
            </a:extLst>
          </p:cNvPr>
          <p:cNvSpPr/>
          <p:nvPr/>
        </p:nvSpPr>
        <p:spPr>
          <a:xfrm>
            <a:off x="8374266" y="4235373"/>
            <a:ext cx="871866" cy="680484"/>
          </a:xfrm>
          <a:prstGeom prst="rightArrow">
            <a:avLst/>
          </a:prstGeom>
          <a:solidFill>
            <a:srgbClr val="FFCC9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D2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6" name="箭號: 向右 15">
            <a:extLst>
              <a:ext uri="{FF2B5EF4-FFF2-40B4-BE49-F238E27FC236}">
                <a16:creationId xmlns:a16="http://schemas.microsoft.com/office/drawing/2014/main" xmlns="" id="{3A1A8AFC-3194-F667-19FD-3C8F1E701305}"/>
              </a:ext>
            </a:extLst>
          </p:cNvPr>
          <p:cNvSpPr/>
          <p:nvPr/>
        </p:nvSpPr>
        <p:spPr>
          <a:xfrm>
            <a:off x="2496876" y="3586787"/>
            <a:ext cx="871866" cy="680484"/>
          </a:xfrm>
          <a:prstGeom prst="rightArrow">
            <a:avLst/>
          </a:prstGeom>
          <a:solidFill>
            <a:srgbClr val="FFCC9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D1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7" name="箭號: 向右 16">
            <a:extLst>
              <a:ext uri="{FF2B5EF4-FFF2-40B4-BE49-F238E27FC236}">
                <a16:creationId xmlns:a16="http://schemas.microsoft.com/office/drawing/2014/main" xmlns="" id="{41E775F6-2C7A-60BF-1222-A73A1996D5A4}"/>
              </a:ext>
            </a:extLst>
          </p:cNvPr>
          <p:cNvSpPr/>
          <p:nvPr/>
        </p:nvSpPr>
        <p:spPr>
          <a:xfrm>
            <a:off x="2512829" y="4740419"/>
            <a:ext cx="871866" cy="680484"/>
          </a:xfrm>
          <a:prstGeom prst="rightArrow">
            <a:avLst/>
          </a:prstGeom>
          <a:solidFill>
            <a:srgbClr val="FFCC9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D3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8" name="箭號: 向右 17">
            <a:extLst>
              <a:ext uri="{FF2B5EF4-FFF2-40B4-BE49-F238E27FC236}">
                <a16:creationId xmlns:a16="http://schemas.microsoft.com/office/drawing/2014/main" xmlns="" id="{CE3258D1-4D0D-0A77-3C95-196E3EDAFDEE}"/>
              </a:ext>
            </a:extLst>
          </p:cNvPr>
          <p:cNvSpPr/>
          <p:nvPr/>
        </p:nvSpPr>
        <p:spPr>
          <a:xfrm>
            <a:off x="3600007" y="3554889"/>
            <a:ext cx="871866" cy="680484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S1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9" name="箭號: 向右 18">
            <a:extLst>
              <a:ext uri="{FF2B5EF4-FFF2-40B4-BE49-F238E27FC236}">
                <a16:creationId xmlns:a16="http://schemas.microsoft.com/office/drawing/2014/main" xmlns="" id="{07F67094-4A60-D1ED-D800-F7219B67636C}"/>
              </a:ext>
            </a:extLst>
          </p:cNvPr>
          <p:cNvSpPr/>
          <p:nvPr/>
        </p:nvSpPr>
        <p:spPr>
          <a:xfrm>
            <a:off x="3620382" y="4740418"/>
            <a:ext cx="871866" cy="680484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S3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0" name="箭號: 向右 19">
            <a:extLst>
              <a:ext uri="{FF2B5EF4-FFF2-40B4-BE49-F238E27FC236}">
                <a16:creationId xmlns:a16="http://schemas.microsoft.com/office/drawing/2014/main" xmlns="" id="{111B85BA-A37D-4503-52C0-6663F449BF1A}"/>
              </a:ext>
            </a:extLst>
          </p:cNvPr>
          <p:cNvSpPr/>
          <p:nvPr/>
        </p:nvSpPr>
        <p:spPr>
          <a:xfrm>
            <a:off x="4719977" y="4086517"/>
            <a:ext cx="871866" cy="680484"/>
          </a:xfrm>
          <a:prstGeom prst="rightArrow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M2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1" name="箭號: 向右 20">
            <a:extLst>
              <a:ext uri="{FF2B5EF4-FFF2-40B4-BE49-F238E27FC236}">
                <a16:creationId xmlns:a16="http://schemas.microsoft.com/office/drawing/2014/main" xmlns="" id="{107170FA-C989-4514-B13D-D1894B7B9D77}"/>
              </a:ext>
            </a:extLst>
          </p:cNvPr>
          <p:cNvSpPr/>
          <p:nvPr/>
        </p:nvSpPr>
        <p:spPr>
          <a:xfrm>
            <a:off x="7086595" y="3655900"/>
            <a:ext cx="871866" cy="680484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S1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2" name="箭號: 向右 21">
            <a:extLst>
              <a:ext uri="{FF2B5EF4-FFF2-40B4-BE49-F238E27FC236}">
                <a16:creationId xmlns:a16="http://schemas.microsoft.com/office/drawing/2014/main" xmlns="" id="{E5E9488B-4F8B-64B4-022B-6BC2F831C3BB}"/>
              </a:ext>
            </a:extLst>
          </p:cNvPr>
          <p:cNvSpPr/>
          <p:nvPr/>
        </p:nvSpPr>
        <p:spPr>
          <a:xfrm>
            <a:off x="7106970" y="4841429"/>
            <a:ext cx="871866" cy="680484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S3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3" name="箭號: 向右 22">
            <a:extLst>
              <a:ext uri="{FF2B5EF4-FFF2-40B4-BE49-F238E27FC236}">
                <a16:creationId xmlns:a16="http://schemas.microsoft.com/office/drawing/2014/main" xmlns="" id="{F2CEB164-0F71-EF3E-73BB-46A336E23409}"/>
              </a:ext>
            </a:extLst>
          </p:cNvPr>
          <p:cNvSpPr/>
          <p:nvPr/>
        </p:nvSpPr>
        <p:spPr>
          <a:xfrm>
            <a:off x="10099401" y="3655900"/>
            <a:ext cx="871866" cy="680484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S1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4" name="箭號: 向右 23">
            <a:extLst>
              <a:ext uri="{FF2B5EF4-FFF2-40B4-BE49-F238E27FC236}">
                <a16:creationId xmlns:a16="http://schemas.microsoft.com/office/drawing/2014/main" xmlns="" id="{260189B8-01E2-85B6-C466-2EB2FD4D0C10}"/>
              </a:ext>
            </a:extLst>
          </p:cNvPr>
          <p:cNvSpPr/>
          <p:nvPr/>
        </p:nvSpPr>
        <p:spPr>
          <a:xfrm>
            <a:off x="10119776" y="4841429"/>
            <a:ext cx="871866" cy="680484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S3</a:t>
            </a:r>
            <a:endParaRPr lang="zh-TW" altLang="en-US" dirty="0">
              <a:solidFill>
                <a:schemeClr val="tx1"/>
              </a:solidFill>
            </a:endParaRPr>
          </a:p>
        </p:txBody>
      </p:sp>
      <p:cxnSp>
        <p:nvCxnSpPr>
          <p:cNvPr id="25" name="接點: 肘形 24">
            <a:extLst>
              <a:ext uri="{FF2B5EF4-FFF2-40B4-BE49-F238E27FC236}">
                <a16:creationId xmlns:a16="http://schemas.microsoft.com/office/drawing/2014/main" xmlns="" id="{0CB4C6A8-7BEE-373D-B2AB-81ADCF73A421}"/>
              </a:ext>
            </a:extLst>
          </p:cNvPr>
          <p:cNvCxnSpPr>
            <a:stCxn id="12" idx="3"/>
            <a:endCxn id="16" idx="1"/>
          </p:cNvCxnSpPr>
          <p:nvPr/>
        </p:nvCxnSpPr>
        <p:spPr>
          <a:xfrm flipV="1">
            <a:off x="2206254" y="3927029"/>
            <a:ext cx="290622" cy="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接點: 肘形 25">
            <a:extLst>
              <a:ext uri="{FF2B5EF4-FFF2-40B4-BE49-F238E27FC236}">
                <a16:creationId xmlns:a16="http://schemas.microsoft.com/office/drawing/2014/main" xmlns="" id="{7310A104-B379-C569-9D51-70B69A743B96}"/>
              </a:ext>
            </a:extLst>
          </p:cNvPr>
          <p:cNvCxnSpPr>
            <a:cxnSpLocks/>
            <a:stCxn id="14" idx="3"/>
            <a:endCxn id="17" idx="1"/>
          </p:cNvCxnSpPr>
          <p:nvPr/>
        </p:nvCxnSpPr>
        <p:spPr>
          <a:xfrm flipV="1">
            <a:off x="2206254" y="5080661"/>
            <a:ext cx="306575" cy="1063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接點: 肘形 26">
            <a:extLst>
              <a:ext uri="{FF2B5EF4-FFF2-40B4-BE49-F238E27FC236}">
                <a16:creationId xmlns:a16="http://schemas.microsoft.com/office/drawing/2014/main" xmlns="" id="{24AC3DA8-E618-BA35-0CA6-07DEEC908917}"/>
              </a:ext>
            </a:extLst>
          </p:cNvPr>
          <p:cNvCxnSpPr>
            <a:stCxn id="16" idx="3"/>
            <a:endCxn id="18" idx="1"/>
          </p:cNvCxnSpPr>
          <p:nvPr/>
        </p:nvCxnSpPr>
        <p:spPr>
          <a:xfrm flipV="1">
            <a:off x="3368742" y="3895131"/>
            <a:ext cx="231265" cy="3189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接點: 肘形 27">
            <a:extLst>
              <a:ext uri="{FF2B5EF4-FFF2-40B4-BE49-F238E27FC236}">
                <a16:creationId xmlns:a16="http://schemas.microsoft.com/office/drawing/2014/main" xmlns="" id="{4515048B-A058-6CF0-8280-1079BAFBCCB6}"/>
              </a:ext>
            </a:extLst>
          </p:cNvPr>
          <p:cNvCxnSpPr>
            <a:stCxn id="17" idx="3"/>
            <a:endCxn id="19" idx="1"/>
          </p:cNvCxnSpPr>
          <p:nvPr/>
        </p:nvCxnSpPr>
        <p:spPr>
          <a:xfrm flipV="1">
            <a:off x="3384695" y="5080660"/>
            <a:ext cx="235687" cy="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接點: 肘形 28">
            <a:extLst>
              <a:ext uri="{FF2B5EF4-FFF2-40B4-BE49-F238E27FC236}">
                <a16:creationId xmlns:a16="http://schemas.microsoft.com/office/drawing/2014/main" xmlns="" id="{25916CF6-F2C1-D82D-E9BC-1F7B4827B78E}"/>
              </a:ext>
            </a:extLst>
          </p:cNvPr>
          <p:cNvCxnSpPr>
            <a:stCxn id="20" idx="1"/>
            <a:endCxn id="18" idx="3"/>
          </p:cNvCxnSpPr>
          <p:nvPr/>
        </p:nvCxnSpPr>
        <p:spPr>
          <a:xfrm rot="10800000">
            <a:off x="4471873" y="3895131"/>
            <a:ext cx="248104" cy="53162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接點: 肘形 29">
            <a:extLst>
              <a:ext uri="{FF2B5EF4-FFF2-40B4-BE49-F238E27FC236}">
                <a16:creationId xmlns:a16="http://schemas.microsoft.com/office/drawing/2014/main" xmlns="" id="{9178ADD4-B1ED-18E6-FBDF-9F6DA6B7805B}"/>
              </a:ext>
            </a:extLst>
          </p:cNvPr>
          <p:cNvCxnSpPr>
            <a:stCxn id="19" idx="3"/>
          </p:cNvCxnSpPr>
          <p:nvPr/>
        </p:nvCxnSpPr>
        <p:spPr>
          <a:xfrm flipV="1">
            <a:off x="4492248" y="4426760"/>
            <a:ext cx="90385" cy="65390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單箭頭接點 30">
            <a:extLst>
              <a:ext uri="{FF2B5EF4-FFF2-40B4-BE49-F238E27FC236}">
                <a16:creationId xmlns:a16="http://schemas.microsoft.com/office/drawing/2014/main" xmlns="" id="{2D461B97-4957-E858-45C5-9B180DB9A02E}"/>
              </a:ext>
            </a:extLst>
          </p:cNvPr>
          <p:cNvCxnSpPr>
            <a:stCxn id="20" idx="3"/>
            <a:endCxn id="13" idx="1"/>
          </p:cNvCxnSpPr>
          <p:nvPr/>
        </p:nvCxnSpPr>
        <p:spPr>
          <a:xfrm>
            <a:off x="5591843" y="4426759"/>
            <a:ext cx="1284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接點: 肘形 31">
            <a:extLst>
              <a:ext uri="{FF2B5EF4-FFF2-40B4-BE49-F238E27FC236}">
                <a16:creationId xmlns:a16="http://schemas.microsoft.com/office/drawing/2014/main" xmlns="" id="{0D82C5A7-87D4-2160-1563-61062B1E6835}"/>
              </a:ext>
            </a:extLst>
          </p:cNvPr>
          <p:cNvCxnSpPr>
            <a:stCxn id="13" idx="3"/>
            <a:endCxn id="21" idx="1"/>
          </p:cNvCxnSpPr>
          <p:nvPr/>
        </p:nvCxnSpPr>
        <p:spPr>
          <a:xfrm flipV="1">
            <a:off x="6592185" y="3996142"/>
            <a:ext cx="494410" cy="43061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接點: 肘形 32">
            <a:extLst>
              <a:ext uri="{FF2B5EF4-FFF2-40B4-BE49-F238E27FC236}">
                <a16:creationId xmlns:a16="http://schemas.microsoft.com/office/drawing/2014/main" xmlns="" id="{2BE8F585-41BC-0895-DD73-87E56589930C}"/>
              </a:ext>
            </a:extLst>
          </p:cNvPr>
          <p:cNvCxnSpPr>
            <a:cxnSpLocks/>
            <a:stCxn id="13" idx="3"/>
            <a:endCxn id="22" idx="1"/>
          </p:cNvCxnSpPr>
          <p:nvPr/>
        </p:nvCxnSpPr>
        <p:spPr>
          <a:xfrm>
            <a:off x="6592185" y="4426759"/>
            <a:ext cx="514785" cy="75491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接點: 肘形 33">
            <a:extLst>
              <a:ext uri="{FF2B5EF4-FFF2-40B4-BE49-F238E27FC236}">
                <a16:creationId xmlns:a16="http://schemas.microsoft.com/office/drawing/2014/main" xmlns="" id="{5AC4FB6D-3087-0BED-8B28-F055E8BD5050}"/>
              </a:ext>
            </a:extLst>
          </p:cNvPr>
          <p:cNvCxnSpPr>
            <a:cxnSpLocks/>
          </p:cNvCxnSpPr>
          <p:nvPr/>
        </p:nvCxnSpPr>
        <p:spPr>
          <a:xfrm rot="16200000" flipH="1">
            <a:off x="3452918" y="4497199"/>
            <a:ext cx="837315" cy="3"/>
          </a:xfrm>
          <a:prstGeom prst="bentConnector3">
            <a:avLst/>
          </a:prstGeom>
          <a:ln>
            <a:prstDash val="lgDashDot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接點: 肘形 34">
            <a:extLst>
              <a:ext uri="{FF2B5EF4-FFF2-40B4-BE49-F238E27FC236}">
                <a16:creationId xmlns:a16="http://schemas.microsoft.com/office/drawing/2014/main" xmlns="" id="{894D9A75-ABD9-C1EF-2DF1-40A0E16D2D9C}"/>
              </a:ext>
            </a:extLst>
          </p:cNvPr>
          <p:cNvCxnSpPr>
            <a:cxnSpLocks/>
          </p:cNvCxnSpPr>
          <p:nvPr/>
        </p:nvCxnSpPr>
        <p:spPr>
          <a:xfrm rot="16200000" flipH="1">
            <a:off x="6954855" y="4555677"/>
            <a:ext cx="837315" cy="3"/>
          </a:xfrm>
          <a:prstGeom prst="bentConnector3">
            <a:avLst/>
          </a:prstGeom>
          <a:ln>
            <a:prstDash val="lgDashDot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接點: 肘形 35">
            <a:extLst>
              <a:ext uri="{FF2B5EF4-FFF2-40B4-BE49-F238E27FC236}">
                <a16:creationId xmlns:a16="http://schemas.microsoft.com/office/drawing/2014/main" xmlns="" id="{5E7236E4-3C89-BF51-4FCA-FC56DA8CF0AE}"/>
              </a:ext>
            </a:extLst>
          </p:cNvPr>
          <p:cNvCxnSpPr>
            <a:cxnSpLocks/>
            <a:stCxn id="15" idx="1"/>
            <a:endCxn id="21" idx="3"/>
          </p:cNvCxnSpPr>
          <p:nvPr/>
        </p:nvCxnSpPr>
        <p:spPr>
          <a:xfrm rot="10800000">
            <a:off x="7958462" y="3996143"/>
            <a:ext cx="415805" cy="57947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接點: 肘形 36">
            <a:extLst>
              <a:ext uri="{FF2B5EF4-FFF2-40B4-BE49-F238E27FC236}">
                <a16:creationId xmlns:a16="http://schemas.microsoft.com/office/drawing/2014/main" xmlns="" id="{75E266E5-B18E-EB52-75FD-9C7CE7BBC957}"/>
              </a:ext>
            </a:extLst>
          </p:cNvPr>
          <p:cNvCxnSpPr>
            <a:cxnSpLocks/>
            <a:stCxn id="22" idx="3"/>
          </p:cNvCxnSpPr>
          <p:nvPr/>
        </p:nvCxnSpPr>
        <p:spPr>
          <a:xfrm flipV="1">
            <a:off x="7978836" y="4575615"/>
            <a:ext cx="183007" cy="60605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接點: 肘形 37">
            <a:extLst>
              <a:ext uri="{FF2B5EF4-FFF2-40B4-BE49-F238E27FC236}">
                <a16:creationId xmlns:a16="http://schemas.microsoft.com/office/drawing/2014/main" xmlns="" id="{3A12FF52-9B2E-09E7-9794-D81085327579}"/>
              </a:ext>
            </a:extLst>
          </p:cNvPr>
          <p:cNvCxnSpPr>
            <a:cxnSpLocks/>
            <a:stCxn id="15" idx="3"/>
            <a:endCxn id="23" idx="1"/>
          </p:cNvCxnSpPr>
          <p:nvPr/>
        </p:nvCxnSpPr>
        <p:spPr>
          <a:xfrm flipV="1">
            <a:off x="9246132" y="3996142"/>
            <a:ext cx="853269" cy="57947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接點: 肘形 38">
            <a:extLst>
              <a:ext uri="{FF2B5EF4-FFF2-40B4-BE49-F238E27FC236}">
                <a16:creationId xmlns:a16="http://schemas.microsoft.com/office/drawing/2014/main" xmlns="" id="{FBF84B78-9900-7774-645A-1AB1B5FA2185}"/>
              </a:ext>
            </a:extLst>
          </p:cNvPr>
          <p:cNvCxnSpPr>
            <a:cxnSpLocks/>
            <a:stCxn id="15" idx="3"/>
            <a:endCxn id="24" idx="1"/>
          </p:cNvCxnSpPr>
          <p:nvPr/>
        </p:nvCxnSpPr>
        <p:spPr>
          <a:xfrm>
            <a:off x="9246132" y="4575615"/>
            <a:ext cx="873644" cy="60605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箭號: 向右 39">
            <a:extLst>
              <a:ext uri="{FF2B5EF4-FFF2-40B4-BE49-F238E27FC236}">
                <a16:creationId xmlns:a16="http://schemas.microsoft.com/office/drawing/2014/main" xmlns="" id="{72D2AFCF-45A2-D197-F808-55337AACCADA}"/>
              </a:ext>
            </a:extLst>
          </p:cNvPr>
          <p:cNvSpPr/>
          <p:nvPr/>
        </p:nvSpPr>
        <p:spPr>
          <a:xfrm>
            <a:off x="2473729" y="2407533"/>
            <a:ext cx="871866" cy="680484"/>
          </a:xfrm>
          <a:prstGeom prst="rightArrow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P4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41" name="箭號: 向右 40">
            <a:extLst>
              <a:ext uri="{FF2B5EF4-FFF2-40B4-BE49-F238E27FC236}">
                <a16:creationId xmlns:a16="http://schemas.microsoft.com/office/drawing/2014/main" xmlns="" id="{8C97E90B-B459-7A67-D349-14420D89C4FA}"/>
              </a:ext>
            </a:extLst>
          </p:cNvPr>
          <p:cNvSpPr/>
          <p:nvPr/>
        </p:nvSpPr>
        <p:spPr>
          <a:xfrm>
            <a:off x="1357407" y="2395469"/>
            <a:ext cx="871866" cy="680484"/>
          </a:xfrm>
          <a:prstGeom prst="rightArrow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P3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42" name="箭號: 向右 41">
            <a:extLst>
              <a:ext uri="{FF2B5EF4-FFF2-40B4-BE49-F238E27FC236}">
                <a16:creationId xmlns:a16="http://schemas.microsoft.com/office/drawing/2014/main" xmlns="" id="{D771984F-B279-836E-62CF-EA6A5ABE1CBC}"/>
              </a:ext>
            </a:extLst>
          </p:cNvPr>
          <p:cNvSpPr/>
          <p:nvPr/>
        </p:nvSpPr>
        <p:spPr>
          <a:xfrm>
            <a:off x="1871087" y="1324689"/>
            <a:ext cx="871866" cy="680484"/>
          </a:xfrm>
          <a:prstGeom prst="rightArrow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P1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43" name="箭號: 向右 42">
            <a:extLst>
              <a:ext uri="{FF2B5EF4-FFF2-40B4-BE49-F238E27FC236}">
                <a16:creationId xmlns:a16="http://schemas.microsoft.com/office/drawing/2014/main" xmlns="" id="{28985296-7831-E357-C00C-6352BF97E246}"/>
              </a:ext>
            </a:extLst>
          </p:cNvPr>
          <p:cNvSpPr/>
          <p:nvPr/>
        </p:nvSpPr>
        <p:spPr>
          <a:xfrm>
            <a:off x="5738929" y="2434832"/>
            <a:ext cx="871866" cy="680484"/>
          </a:xfrm>
          <a:prstGeom prst="rightArrow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P4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44" name="箭號: 向右 43">
            <a:extLst>
              <a:ext uri="{FF2B5EF4-FFF2-40B4-BE49-F238E27FC236}">
                <a16:creationId xmlns:a16="http://schemas.microsoft.com/office/drawing/2014/main" xmlns="" id="{7D0F5EE3-C1BC-E9F9-338E-796C5260258A}"/>
              </a:ext>
            </a:extLst>
          </p:cNvPr>
          <p:cNvSpPr/>
          <p:nvPr/>
        </p:nvSpPr>
        <p:spPr>
          <a:xfrm>
            <a:off x="4622607" y="2422768"/>
            <a:ext cx="871866" cy="680484"/>
          </a:xfrm>
          <a:prstGeom prst="rightArrow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P3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45" name="箭號: 向右 44">
            <a:extLst>
              <a:ext uri="{FF2B5EF4-FFF2-40B4-BE49-F238E27FC236}">
                <a16:creationId xmlns:a16="http://schemas.microsoft.com/office/drawing/2014/main" xmlns="" id="{51FD833D-A0D8-A134-ABBA-22FA4F337C50}"/>
              </a:ext>
            </a:extLst>
          </p:cNvPr>
          <p:cNvSpPr/>
          <p:nvPr/>
        </p:nvSpPr>
        <p:spPr>
          <a:xfrm>
            <a:off x="8263033" y="2434832"/>
            <a:ext cx="871866" cy="680484"/>
          </a:xfrm>
          <a:prstGeom prst="rightArrow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P4</a:t>
            </a:r>
            <a:endParaRPr lang="zh-TW" altLang="en-US" dirty="0">
              <a:solidFill>
                <a:schemeClr val="tx1"/>
              </a:solidFill>
            </a:endParaRPr>
          </a:p>
        </p:txBody>
      </p:sp>
      <p:cxnSp>
        <p:nvCxnSpPr>
          <p:cNvPr id="46" name="接點: 肘形 45">
            <a:extLst>
              <a:ext uri="{FF2B5EF4-FFF2-40B4-BE49-F238E27FC236}">
                <a16:creationId xmlns:a16="http://schemas.microsoft.com/office/drawing/2014/main" xmlns="" id="{C811F21F-2326-9ABA-AC3D-9050573C152D}"/>
              </a:ext>
            </a:extLst>
          </p:cNvPr>
          <p:cNvCxnSpPr>
            <a:cxnSpLocks/>
          </p:cNvCxnSpPr>
          <p:nvPr/>
        </p:nvCxnSpPr>
        <p:spPr>
          <a:xfrm rot="16200000" flipH="1">
            <a:off x="7898605" y="3636135"/>
            <a:ext cx="1400496" cy="1"/>
          </a:xfrm>
          <a:prstGeom prst="bentConnector3">
            <a:avLst/>
          </a:prstGeom>
          <a:ln>
            <a:prstDash val="lgDashDot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接點: 肘形 46">
            <a:extLst>
              <a:ext uri="{FF2B5EF4-FFF2-40B4-BE49-F238E27FC236}">
                <a16:creationId xmlns:a16="http://schemas.microsoft.com/office/drawing/2014/main" xmlns="" id="{F51EA4CB-8187-B9AE-FAB2-D77898DEF063}"/>
              </a:ext>
            </a:extLst>
          </p:cNvPr>
          <p:cNvCxnSpPr>
            <a:cxnSpLocks/>
          </p:cNvCxnSpPr>
          <p:nvPr/>
        </p:nvCxnSpPr>
        <p:spPr>
          <a:xfrm rot="16200000" flipH="1">
            <a:off x="5377181" y="3576160"/>
            <a:ext cx="1270577" cy="1"/>
          </a:xfrm>
          <a:prstGeom prst="bentConnector3">
            <a:avLst/>
          </a:prstGeom>
          <a:ln>
            <a:prstDash val="lgDashDot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接點: 肘形 47">
            <a:extLst>
              <a:ext uri="{FF2B5EF4-FFF2-40B4-BE49-F238E27FC236}">
                <a16:creationId xmlns:a16="http://schemas.microsoft.com/office/drawing/2014/main" xmlns="" id="{C0C418A7-9A75-71AB-7F69-B1FCBE866A80}"/>
              </a:ext>
            </a:extLst>
          </p:cNvPr>
          <p:cNvCxnSpPr>
            <a:cxnSpLocks/>
          </p:cNvCxnSpPr>
          <p:nvPr/>
        </p:nvCxnSpPr>
        <p:spPr>
          <a:xfrm rot="16200000" flipH="1">
            <a:off x="4299028" y="3558643"/>
            <a:ext cx="1270577" cy="1"/>
          </a:xfrm>
          <a:prstGeom prst="bentConnector3">
            <a:avLst/>
          </a:prstGeom>
          <a:ln>
            <a:prstDash val="lgDashDot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接點: 肘形 48">
            <a:extLst>
              <a:ext uri="{FF2B5EF4-FFF2-40B4-BE49-F238E27FC236}">
                <a16:creationId xmlns:a16="http://schemas.microsoft.com/office/drawing/2014/main" xmlns="" id="{AB31B805-784D-6DA2-38EB-67C0C9ACB83B}"/>
              </a:ext>
            </a:extLst>
          </p:cNvPr>
          <p:cNvCxnSpPr>
            <a:cxnSpLocks/>
          </p:cNvCxnSpPr>
          <p:nvPr/>
        </p:nvCxnSpPr>
        <p:spPr>
          <a:xfrm rot="5400000">
            <a:off x="1252208" y="3317843"/>
            <a:ext cx="828479" cy="1"/>
          </a:xfrm>
          <a:prstGeom prst="bentConnector3">
            <a:avLst/>
          </a:prstGeom>
          <a:ln>
            <a:prstDash val="lgDashDot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接點: 肘形 49">
            <a:extLst>
              <a:ext uri="{FF2B5EF4-FFF2-40B4-BE49-F238E27FC236}">
                <a16:creationId xmlns:a16="http://schemas.microsoft.com/office/drawing/2014/main" xmlns="" id="{8FF2FEFB-4475-6B5F-791C-826715823C27}"/>
              </a:ext>
            </a:extLst>
          </p:cNvPr>
          <p:cNvCxnSpPr>
            <a:cxnSpLocks/>
          </p:cNvCxnSpPr>
          <p:nvPr/>
        </p:nvCxnSpPr>
        <p:spPr>
          <a:xfrm rot="5400000">
            <a:off x="2349264" y="3331369"/>
            <a:ext cx="828479" cy="1"/>
          </a:xfrm>
          <a:prstGeom prst="bentConnector3">
            <a:avLst/>
          </a:prstGeom>
          <a:ln>
            <a:prstDash val="lgDashDot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箭號: 向右 50">
            <a:extLst>
              <a:ext uri="{FF2B5EF4-FFF2-40B4-BE49-F238E27FC236}">
                <a16:creationId xmlns:a16="http://schemas.microsoft.com/office/drawing/2014/main" xmlns="" id="{06791BF9-ACB1-72B1-E372-07AF58B413E1}"/>
              </a:ext>
            </a:extLst>
          </p:cNvPr>
          <p:cNvSpPr/>
          <p:nvPr/>
        </p:nvSpPr>
        <p:spPr>
          <a:xfrm>
            <a:off x="3632917" y="2407533"/>
            <a:ext cx="871866" cy="680484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P2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52" name="箭號: 向右 51">
            <a:extLst>
              <a:ext uri="{FF2B5EF4-FFF2-40B4-BE49-F238E27FC236}">
                <a16:creationId xmlns:a16="http://schemas.microsoft.com/office/drawing/2014/main" xmlns="" id="{4F4350DA-1323-DCCD-E701-98091DD32074}"/>
              </a:ext>
            </a:extLst>
          </p:cNvPr>
          <p:cNvSpPr/>
          <p:nvPr/>
        </p:nvSpPr>
        <p:spPr>
          <a:xfrm>
            <a:off x="4592103" y="1413908"/>
            <a:ext cx="871866" cy="680484"/>
          </a:xfrm>
          <a:prstGeom prst="rightArrow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P1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53" name="箭號: 向右 52">
            <a:extLst>
              <a:ext uri="{FF2B5EF4-FFF2-40B4-BE49-F238E27FC236}">
                <a16:creationId xmlns:a16="http://schemas.microsoft.com/office/drawing/2014/main" xmlns="" id="{6BB87275-E842-B075-CC84-89B493F0AFA4}"/>
              </a:ext>
            </a:extLst>
          </p:cNvPr>
          <p:cNvSpPr/>
          <p:nvPr/>
        </p:nvSpPr>
        <p:spPr>
          <a:xfrm>
            <a:off x="7044815" y="2407533"/>
            <a:ext cx="871866" cy="680484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P2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54" name="箭號: 向右 53">
            <a:extLst>
              <a:ext uri="{FF2B5EF4-FFF2-40B4-BE49-F238E27FC236}">
                <a16:creationId xmlns:a16="http://schemas.microsoft.com/office/drawing/2014/main" xmlns="" id="{593F1128-F047-C2EC-6208-81FEC9C78C78}"/>
              </a:ext>
            </a:extLst>
          </p:cNvPr>
          <p:cNvSpPr/>
          <p:nvPr/>
        </p:nvSpPr>
        <p:spPr>
          <a:xfrm>
            <a:off x="7599240" y="1413908"/>
            <a:ext cx="871866" cy="680484"/>
          </a:xfrm>
          <a:prstGeom prst="rightArrow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P1</a:t>
            </a:r>
            <a:endParaRPr lang="zh-TW" altLang="en-US" dirty="0">
              <a:solidFill>
                <a:schemeClr val="tx1"/>
              </a:solidFill>
            </a:endParaRPr>
          </a:p>
        </p:txBody>
      </p:sp>
      <p:cxnSp>
        <p:nvCxnSpPr>
          <p:cNvPr id="55" name="接點: 肘形 54">
            <a:extLst>
              <a:ext uri="{FF2B5EF4-FFF2-40B4-BE49-F238E27FC236}">
                <a16:creationId xmlns:a16="http://schemas.microsoft.com/office/drawing/2014/main" xmlns="" id="{24035528-B6AB-4728-7B14-ED551605E1B7}"/>
              </a:ext>
            </a:extLst>
          </p:cNvPr>
          <p:cNvCxnSpPr>
            <a:cxnSpLocks/>
            <a:stCxn id="54" idx="3"/>
          </p:cNvCxnSpPr>
          <p:nvPr/>
        </p:nvCxnSpPr>
        <p:spPr>
          <a:xfrm>
            <a:off x="8471106" y="1754150"/>
            <a:ext cx="180000" cy="784113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接點: 肘形 55">
            <a:extLst>
              <a:ext uri="{FF2B5EF4-FFF2-40B4-BE49-F238E27FC236}">
                <a16:creationId xmlns:a16="http://schemas.microsoft.com/office/drawing/2014/main" xmlns="" id="{5ADEF6AF-4211-7B33-DCA6-41604D20FEF2}"/>
              </a:ext>
            </a:extLst>
          </p:cNvPr>
          <p:cNvCxnSpPr>
            <a:cxnSpLocks/>
            <a:stCxn id="54" idx="1"/>
          </p:cNvCxnSpPr>
          <p:nvPr/>
        </p:nvCxnSpPr>
        <p:spPr>
          <a:xfrm rot="10800000" flipV="1">
            <a:off x="7346844" y="1754149"/>
            <a:ext cx="252397" cy="784113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接點: 肘形 56">
            <a:extLst>
              <a:ext uri="{FF2B5EF4-FFF2-40B4-BE49-F238E27FC236}">
                <a16:creationId xmlns:a16="http://schemas.microsoft.com/office/drawing/2014/main" xmlns="" id="{3474E9CB-65F5-DC5E-1EB2-7DC260B47985}"/>
              </a:ext>
            </a:extLst>
          </p:cNvPr>
          <p:cNvCxnSpPr>
            <a:cxnSpLocks/>
          </p:cNvCxnSpPr>
          <p:nvPr/>
        </p:nvCxnSpPr>
        <p:spPr>
          <a:xfrm rot="16200000" flipH="1">
            <a:off x="6889513" y="3358369"/>
            <a:ext cx="837315" cy="3"/>
          </a:xfrm>
          <a:prstGeom prst="bentConnector3">
            <a:avLst/>
          </a:prstGeom>
          <a:ln>
            <a:prstDash val="lgDashDot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接點: 肘形 57">
            <a:extLst>
              <a:ext uri="{FF2B5EF4-FFF2-40B4-BE49-F238E27FC236}">
                <a16:creationId xmlns:a16="http://schemas.microsoft.com/office/drawing/2014/main" xmlns="" id="{9F003E9A-B050-DEDD-AE4B-EB40697B991E}"/>
              </a:ext>
            </a:extLst>
          </p:cNvPr>
          <p:cNvCxnSpPr>
            <a:cxnSpLocks/>
            <a:stCxn id="52" idx="3"/>
          </p:cNvCxnSpPr>
          <p:nvPr/>
        </p:nvCxnSpPr>
        <p:spPr>
          <a:xfrm>
            <a:off x="5463969" y="1754150"/>
            <a:ext cx="554038" cy="784112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接點: 肘形 58">
            <a:extLst>
              <a:ext uri="{FF2B5EF4-FFF2-40B4-BE49-F238E27FC236}">
                <a16:creationId xmlns:a16="http://schemas.microsoft.com/office/drawing/2014/main" xmlns="" id="{14449E3D-479B-44EA-BF66-D361C93BDC4D}"/>
              </a:ext>
            </a:extLst>
          </p:cNvPr>
          <p:cNvCxnSpPr>
            <a:cxnSpLocks/>
            <a:stCxn id="52" idx="1"/>
          </p:cNvCxnSpPr>
          <p:nvPr/>
        </p:nvCxnSpPr>
        <p:spPr>
          <a:xfrm rot="10800000" flipV="1">
            <a:off x="4026199" y="1754149"/>
            <a:ext cx="565905" cy="680483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單箭頭接點 59">
            <a:extLst>
              <a:ext uri="{FF2B5EF4-FFF2-40B4-BE49-F238E27FC236}">
                <a16:creationId xmlns:a16="http://schemas.microsoft.com/office/drawing/2014/main" xmlns="" id="{ADC8C1ED-14E9-8E8E-660C-86DCC9CBBA90}"/>
              </a:ext>
            </a:extLst>
          </p:cNvPr>
          <p:cNvCxnSpPr/>
          <p:nvPr/>
        </p:nvCxnSpPr>
        <p:spPr>
          <a:xfrm>
            <a:off x="4924228" y="2006673"/>
            <a:ext cx="9284" cy="55459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接點: 肘形 60">
            <a:extLst>
              <a:ext uri="{FF2B5EF4-FFF2-40B4-BE49-F238E27FC236}">
                <a16:creationId xmlns:a16="http://schemas.microsoft.com/office/drawing/2014/main" xmlns="" id="{58F7923A-5D5A-7FC0-FCD6-87255A59B7A9}"/>
              </a:ext>
            </a:extLst>
          </p:cNvPr>
          <p:cNvCxnSpPr>
            <a:cxnSpLocks/>
          </p:cNvCxnSpPr>
          <p:nvPr/>
        </p:nvCxnSpPr>
        <p:spPr>
          <a:xfrm rot="5400000">
            <a:off x="3495689" y="3262820"/>
            <a:ext cx="774844" cy="7904"/>
          </a:xfrm>
          <a:prstGeom prst="bentConnector3">
            <a:avLst/>
          </a:prstGeom>
          <a:ln>
            <a:prstDash val="lgDashDot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接點: 肘形 61">
            <a:extLst>
              <a:ext uri="{FF2B5EF4-FFF2-40B4-BE49-F238E27FC236}">
                <a16:creationId xmlns:a16="http://schemas.microsoft.com/office/drawing/2014/main" xmlns="" id="{0B15689A-6479-9F4E-1069-09582FB8B5BF}"/>
              </a:ext>
            </a:extLst>
          </p:cNvPr>
          <p:cNvCxnSpPr>
            <a:cxnSpLocks/>
            <a:stCxn id="42" idx="1"/>
          </p:cNvCxnSpPr>
          <p:nvPr/>
        </p:nvCxnSpPr>
        <p:spPr>
          <a:xfrm rot="10800000" flipV="1">
            <a:off x="1648037" y="1664930"/>
            <a:ext cx="223051" cy="855057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接點: 肘形 62">
            <a:extLst>
              <a:ext uri="{FF2B5EF4-FFF2-40B4-BE49-F238E27FC236}">
                <a16:creationId xmlns:a16="http://schemas.microsoft.com/office/drawing/2014/main" xmlns="" id="{A429DB19-E26A-E6F3-E5A8-47552EBEAE15}"/>
              </a:ext>
            </a:extLst>
          </p:cNvPr>
          <p:cNvCxnSpPr>
            <a:cxnSpLocks/>
            <a:stCxn id="42" idx="3"/>
          </p:cNvCxnSpPr>
          <p:nvPr/>
        </p:nvCxnSpPr>
        <p:spPr>
          <a:xfrm>
            <a:off x="2742953" y="1664931"/>
            <a:ext cx="327125" cy="713137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矩形: 圓角 65">
            <a:extLst>
              <a:ext uri="{FF2B5EF4-FFF2-40B4-BE49-F238E27FC236}">
                <a16:creationId xmlns:a16="http://schemas.microsoft.com/office/drawing/2014/main" xmlns="" id="{EAD38895-5914-EDEA-6882-2C0D8BDC9897}"/>
              </a:ext>
            </a:extLst>
          </p:cNvPr>
          <p:cNvSpPr/>
          <p:nvPr/>
        </p:nvSpPr>
        <p:spPr>
          <a:xfrm>
            <a:off x="9812258" y="725805"/>
            <a:ext cx="1945241" cy="682387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7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維護服務效率低</a:t>
            </a:r>
          </a:p>
        </p:txBody>
      </p:sp>
      <p:sp>
        <p:nvSpPr>
          <p:cNvPr id="67" name="橢圓 66">
            <a:extLst>
              <a:ext uri="{FF2B5EF4-FFF2-40B4-BE49-F238E27FC236}">
                <a16:creationId xmlns:a16="http://schemas.microsoft.com/office/drawing/2014/main" xmlns="" id="{3B288AA8-368C-A9BC-0F3B-B78D320AFA61}"/>
              </a:ext>
            </a:extLst>
          </p:cNvPr>
          <p:cNvSpPr/>
          <p:nvPr/>
        </p:nvSpPr>
        <p:spPr>
          <a:xfrm>
            <a:off x="4641987" y="4102748"/>
            <a:ext cx="766810" cy="680199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9" name="橢圓 68">
            <a:extLst>
              <a:ext uri="{FF2B5EF4-FFF2-40B4-BE49-F238E27FC236}">
                <a16:creationId xmlns:a16="http://schemas.microsoft.com/office/drawing/2014/main" xmlns="" id="{5E34D659-D6D6-5F27-97B2-80BE6348AEC0}"/>
              </a:ext>
            </a:extLst>
          </p:cNvPr>
          <p:cNvSpPr/>
          <p:nvPr/>
        </p:nvSpPr>
        <p:spPr>
          <a:xfrm>
            <a:off x="4624434" y="2451524"/>
            <a:ext cx="766810" cy="680199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0" name="橢圓 69">
            <a:extLst>
              <a:ext uri="{FF2B5EF4-FFF2-40B4-BE49-F238E27FC236}">
                <a16:creationId xmlns:a16="http://schemas.microsoft.com/office/drawing/2014/main" xmlns="" id="{F8749AC3-6DE8-E7E3-C65D-1A29A40F4F3D}"/>
              </a:ext>
            </a:extLst>
          </p:cNvPr>
          <p:cNvSpPr/>
          <p:nvPr/>
        </p:nvSpPr>
        <p:spPr>
          <a:xfrm>
            <a:off x="4571875" y="1413907"/>
            <a:ext cx="766810" cy="680199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1" name="橢圓 70">
            <a:extLst>
              <a:ext uri="{FF2B5EF4-FFF2-40B4-BE49-F238E27FC236}">
                <a16:creationId xmlns:a16="http://schemas.microsoft.com/office/drawing/2014/main" xmlns="" id="{47F28F7A-AD83-D5F0-ABA6-2649F09212FE}"/>
              </a:ext>
            </a:extLst>
          </p:cNvPr>
          <p:cNvSpPr/>
          <p:nvPr/>
        </p:nvSpPr>
        <p:spPr>
          <a:xfrm>
            <a:off x="7584556" y="1430139"/>
            <a:ext cx="766810" cy="680199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9" name="矩形: 圓角 78">
            <a:extLst>
              <a:ext uri="{FF2B5EF4-FFF2-40B4-BE49-F238E27FC236}">
                <a16:creationId xmlns:a16="http://schemas.microsoft.com/office/drawing/2014/main" xmlns="" id="{EABAAFEC-A76E-333E-8757-1783B8F37B0F}"/>
              </a:ext>
            </a:extLst>
          </p:cNvPr>
          <p:cNvSpPr/>
          <p:nvPr/>
        </p:nvSpPr>
        <p:spPr>
          <a:xfrm>
            <a:off x="6012470" y="1294966"/>
            <a:ext cx="1295700" cy="453346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現況</a:t>
            </a:r>
            <a:r>
              <a:rPr lang="en-US" altLang="zh-TW" sz="1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SCOR</a:t>
            </a:r>
          </a:p>
          <a:p>
            <a:pPr algn="ctr"/>
            <a:r>
              <a:rPr lang="en-US" altLang="zh-TW" sz="1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L2</a:t>
            </a:r>
            <a:r>
              <a:rPr lang="zh-TW" altLang="en-US" sz="1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績效表現</a:t>
            </a:r>
          </a:p>
        </p:txBody>
      </p:sp>
      <p:cxnSp>
        <p:nvCxnSpPr>
          <p:cNvPr id="84" name="接點: 肘形 83">
            <a:extLst>
              <a:ext uri="{FF2B5EF4-FFF2-40B4-BE49-F238E27FC236}">
                <a16:creationId xmlns:a16="http://schemas.microsoft.com/office/drawing/2014/main" xmlns="" id="{DC3F7D3E-C494-4531-911F-4C8F4272FC8F}"/>
              </a:ext>
            </a:extLst>
          </p:cNvPr>
          <p:cNvCxnSpPr>
            <a:cxnSpLocks/>
            <a:stCxn id="70" idx="6"/>
            <a:endCxn id="79" idx="1"/>
          </p:cNvCxnSpPr>
          <p:nvPr/>
        </p:nvCxnSpPr>
        <p:spPr>
          <a:xfrm flipV="1">
            <a:off x="5338685" y="1521639"/>
            <a:ext cx="673785" cy="232368"/>
          </a:xfrm>
          <a:prstGeom prst="bentConnector3">
            <a:avLst>
              <a:gd name="adj1" fmla="val 48766"/>
            </a:avLst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矩形: 圓角 64">
            <a:extLst>
              <a:ext uri="{FF2B5EF4-FFF2-40B4-BE49-F238E27FC236}">
                <a16:creationId xmlns:a16="http://schemas.microsoft.com/office/drawing/2014/main" xmlns="" id="{0803BB2F-50AB-845D-CE90-ACEF355925FD}"/>
              </a:ext>
            </a:extLst>
          </p:cNvPr>
          <p:cNvSpPr/>
          <p:nvPr/>
        </p:nvSpPr>
        <p:spPr>
          <a:xfrm>
            <a:off x="9440258" y="1520153"/>
            <a:ext cx="2645418" cy="682387"/>
          </a:xfrm>
          <a:prstGeom prst="roundRect">
            <a:avLst>
              <a:gd name="adj" fmla="val 6921"/>
            </a:avLst>
          </a:prstGeom>
          <a:solidFill>
            <a:schemeClr val="bg1"/>
          </a:solidFill>
          <a:ln>
            <a:solidFill>
              <a:srgbClr val="0E53E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200" dirty="0">
                <a:solidFill>
                  <a:srgbClr val="0E53E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1-</a:t>
            </a:r>
            <a:r>
              <a:rPr lang="zh-TW" altLang="en-US" sz="1200" dirty="0">
                <a:solidFill>
                  <a:srgbClr val="0E53E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站牌故障通報方式不及時</a:t>
            </a:r>
            <a:endParaRPr lang="en-US" altLang="zh-TW" sz="1200" dirty="0">
              <a:solidFill>
                <a:srgbClr val="0E53E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1200" dirty="0">
                <a:solidFill>
                  <a:srgbClr val="0E53E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2-</a:t>
            </a:r>
            <a:r>
              <a:rPr lang="zh-TW" altLang="en-US" sz="1200" dirty="0">
                <a:solidFill>
                  <a:srgbClr val="0E53E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廠商重製物料備料時間高</a:t>
            </a:r>
          </a:p>
        </p:txBody>
      </p:sp>
      <p:cxnSp>
        <p:nvCxnSpPr>
          <p:cNvPr id="100" name="接點: 肘形 99">
            <a:extLst>
              <a:ext uri="{FF2B5EF4-FFF2-40B4-BE49-F238E27FC236}">
                <a16:creationId xmlns:a16="http://schemas.microsoft.com/office/drawing/2014/main" xmlns="" id="{6C5D3FE7-53D7-E2FF-E707-3C0B4B492CDA}"/>
              </a:ext>
            </a:extLst>
          </p:cNvPr>
          <p:cNvCxnSpPr>
            <a:cxnSpLocks/>
            <a:stCxn id="44" idx="3"/>
            <a:endCxn id="79" idx="1"/>
          </p:cNvCxnSpPr>
          <p:nvPr/>
        </p:nvCxnSpPr>
        <p:spPr>
          <a:xfrm flipV="1">
            <a:off x="5494473" y="1521639"/>
            <a:ext cx="517997" cy="1241371"/>
          </a:xfrm>
          <a:prstGeom prst="bentConnector3">
            <a:avLst>
              <a:gd name="adj1" fmla="val 32347"/>
            </a:avLst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接點: 肘形 120">
            <a:extLst>
              <a:ext uri="{FF2B5EF4-FFF2-40B4-BE49-F238E27FC236}">
                <a16:creationId xmlns:a16="http://schemas.microsoft.com/office/drawing/2014/main" xmlns="" id="{7E69F2B7-A5A1-39D8-8C69-8E4DE7AE652B}"/>
              </a:ext>
            </a:extLst>
          </p:cNvPr>
          <p:cNvCxnSpPr>
            <a:cxnSpLocks/>
            <a:stCxn id="54" idx="1"/>
            <a:endCxn id="79" idx="3"/>
          </p:cNvCxnSpPr>
          <p:nvPr/>
        </p:nvCxnSpPr>
        <p:spPr>
          <a:xfrm rot="10800000">
            <a:off x="7308170" y="1521640"/>
            <a:ext cx="291070" cy="232511"/>
          </a:xfrm>
          <a:prstGeom prst="bentConnector3">
            <a:avLst>
              <a:gd name="adj1" fmla="val 50000"/>
            </a:avLst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接點: 肘形 124">
            <a:extLst>
              <a:ext uri="{FF2B5EF4-FFF2-40B4-BE49-F238E27FC236}">
                <a16:creationId xmlns:a16="http://schemas.microsoft.com/office/drawing/2014/main" xmlns="" id="{52F088A6-E196-230B-5721-BDE4C41114A9}"/>
              </a:ext>
            </a:extLst>
          </p:cNvPr>
          <p:cNvCxnSpPr>
            <a:cxnSpLocks/>
            <a:stCxn id="67" idx="0"/>
          </p:cNvCxnSpPr>
          <p:nvPr/>
        </p:nvCxnSpPr>
        <p:spPr>
          <a:xfrm rot="5400000" flipH="1" flipV="1">
            <a:off x="4663250" y="3109918"/>
            <a:ext cx="1354972" cy="630688"/>
          </a:xfrm>
          <a:prstGeom prst="bentConnector3">
            <a:avLst>
              <a:gd name="adj1" fmla="val -1534"/>
            </a:avLst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橢圓 3">
            <a:extLst>
              <a:ext uri="{FF2B5EF4-FFF2-40B4-BE49-F238E27FC236}">
                <a16:creationId xmlns:a16="http://schemas.microsoft.com/office/drawing/2014/main" xmlns="" id="{A0858D0F-2D6D-3ED4-AB2A-5A3DD7F86680}"/>
              </a:ext>
            </a:extLst>
          </p:cNvPr>
          <p:cNvSpPr/>
          <p:nvPr/>
        </p:nvSpPr>
        <p:spPr>
          <a:xfrm>
            <a:off x="5723580" y="4102748"/>
            <a:ext cx="766810" cy="680199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4" name="橢圓 63">
            <a:extLst>
              <a:ext uri="{FF2B5EF4-FFF2-40B4-BE49-F238E27FC236}">
                <a16:creationId xmlns:a16="http://schemas.microsoft.com/office/drawing/2014/main" xmlns="" id="{22EAE0E1-8E11-5776-49AC-DDC885558E71}"/>
              </a:ext>
            </a:extLst>
          </p:cNvPr>
          <p:cNvSpPr/>
          <p:nvPr/>
        </p:nvSpPr>
        <p:spPr>
          <a:xfrm>
            <a:off x="5723368" y="2472331"/>
            <a:ext cx="766810" cy="680199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8" name="橢圓 67">
            <a:extLst>
              <a:ext uri="{FF2B5EF4-FFF2-40B4-BE49-F238E27FC236}">
                <a16:creationId xmlns:a16="http://schemas.microsoft.com/office/drawing/2014/main" xmlns="" id="{9623DECC-9871-AFC8-9B1F-F64E8A8243C8}"/>
              </a:ext>
            </a:extLst>
          </p:cNvPr>
          <p:cNvSpPr/>
          <p:nvPr/>
        </p:nvSpPr>
        <p:spPr>
          <a:xfrm>
            <a:off x="8323935" y="4211449"/>
            <a:ext cx="766810" cy="680199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3" name="橢圓 72">
            <a:extLst>
              <a:ext uri="{FF2B5EF4-FFF2-40B4-BE49-F238E27FC236}">
                <a16:creationId xmlns:a16="http://schemas.microsoft.com/office/drawing/2014/main" xmlns="" id="{1129F83D-02BE-7148-04EF-4BC1BA42F797}"/>
              </a:ext>
            </a:extLst>
          </p:cNvPr>
          <p:cNvSpPr/>
          <p:nvPr/>
        </p:nvSpPr>
        <p:spPr>
          <a:xfrm>
            <a:off x="7008363" y="2413478"/>
            <a:ext cx="766810" cy="680199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4" name="橢圓 73">
            <a:extLst>
              <a:ext uri="{FF2B5EF4-FFF2-40B4-BE49-F238E27FC236}">
                <a16:creationId xmlns:a16="http://schemas.microsoft.com/office/drawing/2014/main" xmlns="" id="{B454A440-6E56-10A4-EAC3-C17B101179B6}"/>
              </a:ext>
            </a:extLst>
          </p:cNvPr>
          <p:cNvSpPr/>
          <p:nvPr/>
        </p:nvSpPr>
        <p:spPr>
          <a:xfrm>
            <a:off x="8246033" y="2451912"/>
            <a:ext cx="766810" cy="680199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5" name="橢圓 74">
            <a:extLst>
              <a:ext uri="{FF2B5EF4-FFF2-40B4-BE49-F238E27FC236}">
                <a16:creationId xmlns:a16="http://schemas.microsoft.com/office/drawing/2014/main" xmlns="" id="{A7D7BFB7-989E-6165-C4C1-354C6E9E6477}"/>
              </a:ext>
            </a:extLst>
          </p:cNvPr>
          <p:cNvSpPr/>
          <p:nvPr/>
        </p:nvSpPr>
        <p:spPr>
          <a:xfrm>
            <a:off x="7099031" y="4851331"/>
            <a:ext cx="766810" cy="680199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6" name="接點: 肘形 75">
            <a:extLst>
              <a:ext uri="{FF2B5EF4-FFF2-40B4-BE49-F238E27FC236}">
                <a16:creationId xmlns:a16="http://schemas.microsoft.com/office/drawing/2014/main" xmlns="" id="{809952FD-D2CA-AE93-A27F-1683D5E8DC52}"/>
              </a:ext>
            </a:extLst>
          </p:cNvPr>
          <p:cNvCxnSpPr>
            <a:cxnSpLocks/>
            <a:stCxn id="64" idx="6"/>
            <a:endCxn id="79" idx="2"/>
          </p:cNvCxnSpPr>
          <p:nvPr/>
        </p:nvCxnSpPr>
        <p:spPr>
          <a:xfrm flipV="1">
            <a:off x="6490178" y="1748312"/>
            <a:ext cx="170142" cy="1064119"/>
          </a:xfrm>
          <a:prstGeom prst="bentConnector2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接點: 肘形 80">
            <a:extLst>
              <a:ext uri="{FF2B5EF4-FFF2-40B4-BE49-F238E27FC236}">
                <a16:creationId xmlns:a16="http://schemas.microsoft.com/office/drawing/2014/main" xmlns="" id="{6826F464-3D42-3B0A-A0BC-50B1A10415E1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6592185" y="2643991"/>
            <a:ext cx="72252" cy="1782768"/>
          </a:xfrm>
          <a:prstGeom prst="bentConnector2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接點: 肘形 85">
            <a:extLst>
              <a:ext uri="{FF2B5EF4-FFF2-40B4-BE49-F238E27FC236}">
                <a16:creationId xmlns:a16="http://schemas.microsoft.com/office/drawing/2014/main" xmlns="" id="{F8F5C8BD-7981-6DFC-D642-C3DB4C356506}"/>
              </a:ext>
            </a:extLst>
          </p:cNvPr>
          <p:cNvCxnSpPr>
            <a:cxnSpLocks/>
            <a:stCxn id="75" idx="2"/>
          </p:cNvCxnSpPr>
          <p:nvPr/>
        </p:nvCxnSpPr>
        <p:spPr>
          <a:xfrm rot="10800000">
            <a:off x="6669805" y="4371449"/>
            <a:ext cx="429226" cy="819982"/>
          </a:xfrm>
          <a:prstGeom prst="bentConnector2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接點: 肘形 88">
            <a:extLst>
              <a:ext uri="{FF2B5EF4-FFF2-40B4-BE49-F238E27FC236}">
                <a16:creationId xmlns:a16="http://schemas.microsoft.com/office/drawing/2014/main" xmlns="" id="{2A94F953-0378-355A-4194-0549E585AE25}"/>
              </a:ext>
            </a:extLst>
          </p:cNvPr>
          <p:cNvCxnSpPr>
            <a:cxnSpLocks/>
            <a:stCxn id="68" idx="2"/>
          </p:cNvCxnSpPr>
          <p:nvPr/>
        </p:nvCxnSpPr>
        <p:spPr>
          <a:xfrm rot="10800000" flipV="1">
            <a:off x="6670789" y="4551548"/>
            <a:ext cx="1653146" cy="1"/>
          </a:xfrm>
          <a:prstGeom prst="bentConnector3">
            <a:avLst>
              <a:gd name="adj1" fmla="val 50000"/>
            </a:avLst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接點: 肘形 91">
            <a:extLst>
              <a:ext uri="{FF2B5EF4-FFF2-40B4-BE49-F238E27FC236}">
                <a16:creationId xmlns:a16="http://schemas.microsoft.com/office/drawing/2014/main" xmlns="" id="{C785B513-22E3-2EC6-6DF2-C8C3D84002C5}"/>
              </a:ext>
            </a:extLst>
          </p:cNvPr>
          <p:cNvCxnSpPr>
            <a:cxnSpLocks/>
            <a:stCxn id="74" idx="0"/>
          </p:cNvCxnSpPr>
          <p:nvPr/>
        </p:nvCxnSpPr>
        <p:spPr>
          <a:xfrm rot="16200000" flipV="1">
            <a:off x="7571785" y="1394258"/>
            <a:ext cx="163629" cy="1951679"/>
          </a:xfrm>
          <a:prstGeom prst="bentConnector2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接點: 肘形 93">
            <a:extLst>
              <a:ext uri="{FF2B5EF4-FFF2-40B4-BE49-F238E27FC236}">
                <a16:creationId xmlns:a16="http://schemas.microsoft.com/office/drawing/2014/main" xmlns="" id="{442B58E8-2E83-85E7-E819-0CDF07A6E013}"/>
              </a:ext>
            </a:extLst>
          </p:cNvPr>
          <p:cNvCxnSpPr>
            <a:cxnSpLocks/>
            <a:stCxn id="73" idx="0"/>
          </p:cNvCxnSpPr>
          <p:nvPr/>
        </p:nvCxnSpPr>
        <p:spPr>
          <a:xfrm rot="5400000" flipH="1" flipV="1">
            <a:off x="7336973" y="2343077"/>
            <a:ext cx="125197" cy="15607"/>
          </a:xfrm>
          <a:prstGeom prst="bentConnector3">
            <a:avLst>
              <a:gd name="adj1" fmla="val -3117"/>
            </a:avLst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接點: 肘形 101">
            <a:extLst>
              <a:ext uri="{FF2B5EF4-FFF2-40B4-BE49-F238E27FC236}">
                <a16:creationId xmlns:a16="http://schemas.microsoft.com/office/drawing/2014/main" xmlns="" id="{2458BEAF-F69A-9784-4138-BA0F9DF292FB}"/>
              </a:ext>
            </a:extLst>
          </p:cNvPr>
          <p:cNvCxnSpPr>
            <a:cxnSpLocks/>
            <a:stCxn id="4" idx="2"/>
          </p:cNvCxnSpPr>
          <p:nvPr/>
        </p:nvCxnSpPr>
        <p:spPr>
          <a:xfrm rot="10800000">
            <a:off x="5654262" y="4102748"/>
            <a:ext cx="69318" cy="340101"/>
          </a:xfrm>
          <a:prstGeom prst="bentConnector2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9135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xmlns="" id="{170CF174-B041-B11C-7A39-B1D87F7799D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5938" y="462423"/>
            <a:ext cx="6370655" cy="461665"/>
          </a:xfrm>
        </p:spPr>
        <p:txBody>
          <a:bodyPr/>
          <a:lstStyle/>
          <a:p>
            <a:r>
              <a:rPr lang="zh-TW" altLang="en-US" dirty="0"/>
              <a:t>績效分析</a:t>
            </a:r>
            <a:r>
              <a:rPr lang="en-US" altLang="zh-TW" dirty="0"/>
              <a:t>-</a:t>
            </a:r>
            <a:r>
              <a:rPr lang="zh-TW" altLang="en-US" dirty="0"/>
              <a:t>以</a:t>
            </a:r>
            <a:r>
              <a:rPr lang="en-US" altLang="zh-TW" dirty="0"/>
              <a:t>SCOR</a:t>
            </a:r>
            <a:r>
              <a:rPr lang="zh-TW" altLang="en-US" dirty="0"/>
              <a:t>為基的</a:t>
            </a:r>
            <a:r>
              <a:rPr lang="en-US" altLang="zh-TW" dirty="0"/>
              <a:t>FRT</a:t>
            </a:r>
            <a:r>
              <a:rPr lang="zh-TW" altLang="en-US" dirty="0"/>
              <a:t>分析</a:t>
            </a:r>
            <a:r>
              <a:rPr lang="en-US" altLang="zh-TW" dirty="0"/>
              <a:t>(1/2)</a:t>
            </a:r>
            <a:endParaRPr lang="zh-TW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xmlns="" id="{0FF8B6DC-C491-476F-4000-56EF20812F52}"/>
              </a:ext>
            </a:extLst>
          </p:cNvPr>
          <p:cNvSpPr/>
          <p:nvPr/>
        </p:nvSpPr>
        <p:spPr>
          <a:xfrm>
            <a:off x="0" y="1281220"/>
            <a:ext cx="12191999" cy="557677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5" name="直線接點 4">
            <a:extLst>
              <a:ext uri="{FF2B5EF4-FFF2-40B4-BE49-F238E27FC236}">
                <a16:creationId xmlns:a16="http://schemas.microsoft.com/office/drawing/2014/main" xmlns="" id="{60107773-7B8A-ECFE-8C5F-BB7FE29E0E6F}"/>
              </a:ext>
            </a:extLst>
          </p:cNvPr>
          <p:cNvCxnSpPr/>
          <p:nvPr/>
        </p:nvCxnSpPr>
        <p:spPr>
          <a:xfrm>
            <a:off x="2139518" y="1281220"/>
            <a:ext cx="0" cy="5576779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接點 5">
            <a:extLst>
              <a:ext uri="{FF2B5EF4-FFF2-40B4-BE49-F238E27FC236}">
                <a16:creationId xmlns:a16="http://schemas.microsoft.com/office/drawing/2014/main" xmlns="" id="{285CC5CD-75B0-D2D0-9634-595BC7F93072}"/>
              </a:ext>
            </a:extLst>
          </p:cNvPr>
          <p:cNvCxnSpPr>
            <a:cxnSpLocks/>
          </p:cNvCxnSpPr>
          <p:nvPr/>
        </p:nvCxnSpPr>
        <p:spPr>
          <a:xfrm flipV="1">
            <a:off x="0" y="2512381"/>
            <a:ext cx="12192000" cy="71021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接點 8">
            <a:extLst>
              <a:ext uri="{FF2B5EF4-FFF2-40B4-BE49-F238E27FC236}">
                <a16:creationId xmlns:a16="http://schemas.microsoft.com/office/drawing/2014/main" xmlns="" id="{B152F2C1-0D86-845A-08F6-48CE8CD03B9C}"/>
              </a:ext>
            </a:extLst>
          </p:cNvPr>
          <p:cNvCxnSpPr>
            <a:cxnSpLocks/>
          </p:cNvCxnSpPr>
          <p:nvPr/>
        </p:nvCxnSpPr>
        <p:spPr>
          <a:xfrm flipV="1">
            <a:off x="73774" y="4009822"/>
            <a:ext cx="12192000" cy="71021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xmlns="" id="{8777B90A-59FF-2564-2D97-0A79708657AC}"/>
              </a:ext>
            </a:extLst>
          </p:cNvPr>
          <p:cNvCxnSpPr>
            <a:cxnSpLocks/>
          </p:cNvCxnSpPr>
          <p:nvPr/>
        </p:nvCxnSpPr>
        <p:spPr>
          <a:xfrm flipV="1">
            <a:off x="0" y="5375027"/>
            <a:ext cx="12192000" cy="71021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: 圓角 15">
            <a:extLst>
              <a:ext uri="{FF2B5EF4-FFF2-40B4-BE49-F238E27FC236}">
                <a16:creationId xmlns:a16="http://schemas.microsoft.com/office/drawing/2014/main" xmlns="" id="{727EB2F1-5D49-EFEC-31EB-67DF130CA344}"/>
              </a:ext>
            </a:extLst>
          </p:cNvPr>
          <p:cNvSpPr/>
          <p:nvPr/>
        </p:nvSpPr>
        <p:spPr>
          <a:xfrm>
            <a:off x="4083016" y="4410839"/>
            <a:ext cx="2492518" cy="682387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7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產品尺寸</a:t>
            </a:r>
            <a:endParaRPr lang="en-US" altLang="zh-TW" sz="17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17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</a:t>
            </a:r>
            <a:r>
              <a:rPr lang="zh-TW" altLang="en-US" sz="17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符合標準</a:t>
            </a:r>
            <a:endParaRPr lang="en-US" altLang="zh-TW" sz="17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" name="矩形: 圓角 16">
            <a:extLst>
              <a:ext uri="{FF2B5EF4-FFF2-40B4-BE49-F238E27FC236}">
                <a16:creationId xmlns:a16="http://schemas.microsoft.com/office/drawing/2014/main" xmlns="" id="{CF12BB2A-53D8-1687-232C-3241AA571A8A}"/>
              </a:ext>
            </a:extLst>
          </p:cNvPr>
          <p:cNvSpPr/>
          <p:nvPr/>
        </p:nvSpPr>
        <p:spPr>
          <a:xfrm>
            <a:off x="7145492" y="2956634"/>
            <a:ext cx="1945241" cy="682387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7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符合驗收規格</a:t>
            </a:r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xmlns="" id="{22D167DA-256B-7743-9C68-6DAD9D5098AB}"/>
              </a:ext>
            </a:extLst>
          </p:cNvPr>
          <p:cNvSpPr/>
          <p:nvPr/>
        </p:nvSpPr>
        <p:spPr>
          <a:xfrm>
            <a:off x="6745577" y="4392427"/>
            <a:ext cx="2481550" cy="682387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7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路線資料</a:t>
            </a:r>
            <a:endParaRPr lang="en-US" altLang="zh-TW" sz="17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17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</a:t>
            </a:r>
            <a:r>
              <a:rPr lang="zh-TW" altLang="en-US" sz="17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印製正確</a:t>
            </a:r>
          </a:p>
        </p:txBody>
      </p:sp>
      <p:sp>
        <p:nvSpPr>
          <p:cNvPr id="21" name="矩形: 圓角 20">
            <a:extLst>
              <a:ext uri="{FF2B5EF4-FFF2-40B4-BE49-F238E27FC236}">
                <a16:creationId xmlns:a16="http://schemas.microsoft.com/office/drawing/2014/main" xmlns="" id="{6A47C55C-67CB-99B1-EE47-4BFCCCFE98A7}"/>
              </a:ext>
            </a:extLst>
          </p:cNvPr>
          <p:cNvSpPr/>
          <p:nvPr/>
        </p:nvSpPr>
        <p:spPr>
          <a:xfrm>
            <a:off x="2276994" y="5783208"/>
            <a:ext cx="2409059" cy="682387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建立製造商抽驗制度，進行源頭管理</a:t>
            </a:r>
          </a:p>
        </p:txBody>
      </p:sp>
      <p:sp>
        <p:nvSpPr>
          <p:cNvPr id="22" name="矩形: 圓角 21">
            <a:extLst>
              <a:ext uri="{FF2B5EF4-FFF2-40B4-BE49-F238E27FC236}">
                <a16:creationId xmlns:a16="http://schemas.microsoft.com/office/drawing/2014/main" xmlns="" id="{16B364A0-9A06-53A2-0190-D6E9F1EBAB09}"/>
              </a:ext>
            </a:extLst>
          </p:cNvPr>
          <p:cNvSpPr/>
          <p:nvPr/>
        </p:nvSpPr>
        <p:spPr>
          <a:xfrm>
            <a:off x="7042705" y="5793845"/>
            <a:ext cx="1534912" cy="682387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建立廠商品質</a:t>
            </a:r>
            <a:endParaRPr lang="en-US" altLang="zh-TW" sz="16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檢核機制</a:t>
            </a:r>
          </a:p>
        </p:txBody>
      </p:sp>
      <p:sp>
        <p:nvSpPr>
          <p:cNvPr id="24" name="箭號: 向右 23">
            <a:extLst>
              <a:ext uri="{FF2B5EF4-FFF2-40B4-BE49-F238E27FC236}">
                <a16:creationId xmlns:a16="http://schemas.microsoft.com/office/drawing/2014/main" xmlns="" id="{2445BB4D-0F71-A25B-463D-9FD3F8ECD655}"/>
              </a:ext>
            </a:extLst>
          </p:cNvPr>
          <p:cNvSpPr/>
          <p:nvPr/>
        </p:nvSpPr>
        <p:spPr>
          <a:xfrm rot="18829781">
            <a:off x="5480529" y="2309385"/>
            <a:ext cx="566253" cy="582333"/>
          </a:xfrm>
          <a:prstGeom prst="rightArrow">
            <a:avLst/>
          </a:prstGeom>
          <a:solidFill>
            <a:srgbClr val="E14E4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箭號: 向右 24">
            <a:extLst>
              <a:ext uri="{FF2B5EF4-FFF2-40B4-BE49-F238E27FC236}">
                <a16:creationId xmlns:a16="http://schemas.microsoft.com/office/drawing/2014/main" xmlns="" id="{991960EB-94F8-EA19-1399-B524889615B7}"/>
              </a:ext>
            </a:extLst>
          </p:cNvPr>
          <p:cNvSpPr/>
          <p:nvPr/>
        </p:nvSpPr>
        <p:spPr>
          <a:xfrm rot="13722079">
            <a:off x="7523298" y="2320059"/>
            <a:ext cx="566253" cy="582333"/>
          </a:xfrm>
          <a:prstGeom prst="rightArrow">
            <a:avLst/>
          </a:prstGeom>
          <a:solidFill>
            <a:srgbClr val="E14E4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箭號: 向右 25">
            <a:extLst>
              <a:ext uri="{FF2B5EF4-FFF2-40B4-BE49-F238E27FC236}">
                <a16:creationId xmlns:a16="http://schemas.microsoft.com/office/drawing/2014/main" xmlns="" id="{A6065845-7B8E-F37C-2036-10E136618715}"/>
              </a:ext>
            </a:extLst>
          </p:cNvPr>
          <p:cNvSpPr/>
          <p:nvPr/>
        </p:nvSpPr>
        <p:spPr>
          <a:xfrm rot="16200000">
            <a:off x="7704903" y="3743867"/>
            <a:ext cx="566253" cy="582333"/>
          </a:xfrm>
          <a:prstGeom prst="rightArrow">
            <a:avLst/>
          </a:prstGeom>
          <a:solidFill>
            <a:srgbClr val="E14E4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箭號: 向右 26">
            <a:extLst>
              <a:ext uri="{FF2B5EF4-FFF2-40B4-BE49-F238E27FC236}">
                <a16:creationId xmlns:a16="http://schemas.microsoft.com/office/drawing/2014/main" xmlns="" id="{9FBDEE2C-07EF-F394-9BAF-7481258D09A2}"/>
              </a:ext>
            </a:extLst>
          </p:cNvPr>
          <p:cNvSpPr/>
          <p:nvPr/>
        </p:nvSpPr>
        <p:spPr>
          <a:xfrm rot="16200000">
            <a:off x="5074410" y="3743867"/>
            <a:ext cx="566253" cy="582333"/>
          </a:xfrm>
          <a:prstGeom prst="rightArrow">
            <a:avLst/>
          </a:prstGeom>
          <a:solidFill>
            <a:srgbClr val="E14E4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箭號: 向右 27">
            <a:extLst>
              <a:ext uri="{FF2B5EF4-FFF2-40B4-BE49-F238E27FC236}">
                <a16:creationId xmlns:a16="http://schemas.microsoft.com/office/drawing/2014/main" xmlns="" id="{82A96061-096F-2B0C-2221-6A889D224459}"/>
              </a:ext>
            </a:extLst>
          </p:cNvPr>
          <p:cNvSpPr/>
          <p:nvPr/>
        </p:nvSpPr>
        <p:spPr>
          <a:xfrm rot="17664476">
            <a:off x="4423704" y="5154881"/>
            <a:ext cx="566253" cy="582333"/>
          </a:xfrm>
          <a:prstGeom prst="rightArrow">
            <a:avLst/>
          </a:prstGeom>
          <a:solidFill>
            <a:srgbClr val="E14E4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箭號: 向右 28">
            <a:extLst>
              <a:ext uri="{FF2B5EF4-FFF2-40B4-BE49-F238E27FC236}">
                <a16:creationId xmlns:a16="http://schemas.microsoft.com/office/drawing/2014/main" xmlns="" id="{5B24F594-79A0-8AED-D63E-816230D3B625}"/>
              </a:ext>
            </a:extLst>
          </p:cNvPr>
          <p:cNvSpPr/>
          <p:nvPr/>
        </p:nvSpPr>
        <p:spPr>
          <a:xfrm rot="16200000">
            <a:off x="5329862" y="5147006"/>
            <a:ext cx="566253" cy="582333"/>
          </a:xfrm>
          <a:prstGeom prst="rightArrow">
            <a:avLst/>
          </a:prstGeom>
          <a:solidFill>
            <a:srgbClr val="E14E4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箭號: 向右 29">
            <a:extLst>
              <a:ext uri="{FF2B5EF4-FFF2-40B4-BE49-F238E27FC236}">
                <a16:creationId xmlns:a16="http://schemas.microsoft.com/office/drawing/2014/main" xmlns="" id="{44848A30-01FF-5687-7C93-B41CD26308F8}"/>
              </a:ext>
            </a:extLst>
          </p:cNvPr>
          <p:cNvSpPr/>
          <p:nvPr/>
        </p:nvSpPr>
        <p:spPr>
          <a:xfrm rot="17329341">
            <a:off x="7498797" y="5097630"/>
            <a:ext cx="566253" cy="582333"/>
          </a:xfrm>
          <a:prstGeom prst="rightArrow">
            <a:avLst/>
          </a:prstGeom>
          <a:solidFill>
            <a:srgbClr val="E14E4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矩形: 圓角 30">
            <a:extLst>
              <a:ext uri="{FF2B5EF4-FFF2-40B4-BE49-F238E27FC236}">
                <a16:creationId xmlns:a16="http://schemas.microsoft.com/office/drawing/2014/main" xmlns="" id="{F2CA9D40-152F-6B9F-6F3E-C0A1D5FF8C3B}"/>
              </a:ext>
            </a:extLst>
          </p:cNvPr>
          <p:cNvSpPr/>
          <p:nvPr/>
        </p:nvSpPr>
        <p:spPr>
          <a:xfrm>
            <a:off x="8690679" y="5810830"/>
            <a:ext cx="2104862" cy="682387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路線資料印製前拍照上傳經檢核確認</a:t>
            </a:r>
          </a:p>
        </p:txBody>
      </p:sp>
      <p:sp>
        <p:nvSpPr>
          <p:cNvPr id="32" name="矩形: 圓角 31">
            <a:extLst>
              <a:ext uri="{FF2B5EF4-FFF2-40B4-BE49-F238E27FC236}">
                <a16:creationId xmlns:a16="http://schemas.microsoft.com/office/drawing/2014/main" xmlns="" id="{B9ECB179-6B25-73CC-720E-C80E8AE0F9AA}"/>
              </a:ext>
            </a:extLst>
          </p:cNvPr>
          <p:cNvSpPr/>
          <p:nvPr/>
        </p:nvSpPr>
        <p:spPr>
          <a:xfrm>
            <a:off x="5839953" y="1519283"/>
            <a:ext cx="1945241" cy="682387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7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提升產品</a:t>
            </a:r>
            <a:endParaRPr lang="en-US" altLang="zh-TW" sz="17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17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交貨品質</a:t>
            </a:r>
          </a:p>
        </p:txBody>
      </p:sp>
      <p:sp>
        <p:nvSpPr>
          <p:cNvPr id="33" name="矩形: 圓角 32">
            <a:extLst>
              <a:ext uri="{FF2B5EF4-FFF2-40B4-BE49-F238E27FC236}">
                <a16:creationId xmlns:a16="http://schemas.microsoft.com/office/drawing/2014/main" xmlns="" id="{4CC34D94-C405-7A54-C8F1-CB3F488D8835}"/>
              </a:ext>
            </a:extLst>
          </p:cNvPr>
          <p:cNvSpPr/>
          <p:nvPr/>
        </p:nvSpPr>
        <p:spPr>
          <a:xfrm>
            <a:off x="4576875" y="2924216"/>
            <a:ext cx="1945241" cy="682387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7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生產品質高</a:t>
            </a:r>
          </a:p>
        </p:txBody>
      </p:sp>
      <p:sp>
        <p:nvSpPr>
          <p:cNvPr id="4" name="箭號: 向右 3">
            <a:extLst>
              <a:ext uri="{FF2B5EF4-FFF2-40B4-BE49-F238E27FC236}">
                <a16:creationId xmlns:a16="http://schemas.microsoft.com/office/drawing/2014/main" xmlns="" id="{DA30C9B2-189E-1DDA-436E-67F976397DDF}"/>
              </a:ext>
            </a:extLst>
          </p:cNvPr>
          <p:cNvSpPr/>
          <p:nvPr/>
        </p:nvSpPr>
        <p:spPr>
          <a:xfrm rot="14052895">
            <a:off x="8542245" y="5110219"/>
            <a:ext cx="566253" cy="582333"/>
          </a:xfrm>
          <a:prstGeom prst="rightArrow">
            <a:avLst/>
          </a:prstGeom>
          <a:solidFill>
            <a:srgbClr val="E14E4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xmlns="" id="{2064BA5E-DAE9-49E1-4197-F0AD9EF616B9}"/>
              </a:ext>
            </a:extLst>
          </p:cNvPr>
          <p:cNvSpPr/>
          <p:nvPr/>
        </p:nvSpPr>
        <p:spPr>
          <a:xfrm>
            <a:off x="8227214" y="4713236"/>
            <a:ext cx="863519" cy="306517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橢圓 19">
            <a:extLst>
              <a:ext uri="{FF2B5EF4-FFF2-40B4-BE49-F238E27FC236}">
                <a16:creationId xmlns:a16="http://schemas.microsoft.com/office/drawing/2014/main" xmlns="" id="{7A20C330-7D93-3DB8-399F-936342F2A27A}"/>
              </a:ext>
            </a:extLst>
          </p:cNvPr>
          <p:cNvSpPr/>
          <p:nvPr/>
        </p:nvSpPr>
        <p:spPr>
          <a:xfrm>
            <a:off x="5558760" y="4745656"/>
            <a:ext cx="912068" cy="311644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xmlns="" id="{378CEF7D-EF9E-6550-3310-FC5C4E22A4D2}"/>
              </a:ext>
            </a:extLst>
          </p:cNvPr>
          <p:cNvSpPr txBox="1"/>
          <p:nvPr/>
        </p:nvSpPr>
        <p:spPr>
          <a:xfrm>
            <a:off x="5547563" y="4762640"/>
            <a:ext cx="96727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100" b="1" dirty="0">
                <a:solidFill>
                  <a:srgbClr val="FFFF00"/>
                </a:solidFill>
              </a:rPr>
              <a:t>&gt;5% -&gt; &lt;2%</a:t>
            </a:r>
            <a:endParaRPr lang="zh-TW" altLang="en-US" sz="1100" b="1" dirty="0">
              <a:solidFill>
                <a:srgbClr val="FFFF00"/>
              </a:solidFill>
            </a:endParaRP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xmlns="" id="{1E6DECAA-35FB-B6BE-20B0-4B9C8F70BD52}"/>
              </a:ext>
            </a:extLst>
          </p:cNvPr>
          <p:cNvSpPr txBox="1"/>
          <p:nvPr/>
        </p:nvSpPr>
        <p:spPr>
          <a:xfrm>
            <a:off x="8212031" y="4730331"/>
            <a:ext cx="107750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100" b="1" dirty="0">
                <a:solidFill>
                  <a:srgbClr val="FFFF00"/>
                </a:solidFill>
              </a:rPr>
              <a:t>&gt;3% -&gt; &lt;2%</a:t>
            </a:r>
            <a:endParaRPr lang="zh-TW" altLang="en-US" sz="1100" b="1" dirty="0">
              <a:solidFill>
                <a:srgbClr val="FFFF00"/>
              </a:solidFill>
            </a:endParaRP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xmlns="" id="{9807552A-186A-C4D8-26FF-B64BB2A748B3}"/>
              </a:ext>
            </a:extLst>
          </p:cNvPr>
          <p:cNvSpPr/>
          <p:nvPr/>
        </p:nvSpPr>
        <p:spPr>
          <a:xfrm>
            <a:off x="185399" y="1616930"/>
            <a:ext cx="1605512" cy="682387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700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企業目標</a:t>
            </a:r>
          </a:p>
        </p:txBody>
      </p:sp>
      <p:sp>
        <p:nvSpPr>
          <p:cNvPr id="15" name="矩形: 圓角 14">
            <a:extLst>
              <a:ext uri="{FF2B5EF4-FFF2-40B4-BE49-F238E27FC236}">
                <a16:creationId xmlns:a16="http://schemas.microsoft.com/office/drawing/2014/main" xmlns="" id="{113A72BE-015C-FC83-7BB4-242BAB723FA5}"/>
              </a:ext>
            </a:extLst>
          </p:cNvPr>
          <p:cNvSpPr/>
          <p:nvPr/>
        </p:nvSpPr>
        <p:spPr>
          <a:xfrm>
            <a:off x="267003" y="3001042"/>
            <a:ext cx="1605512" cy="682387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700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SCOR L1</a:t>
            </a:r>
          </a:p>
          <a:p>
            <a:pPr algn="ctr"/>
            <a:r>
              <a:rPr lang="zh-TW" altLang="en-US" sz="1700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改善程度</a:t>
            </a:r>
          </a:p>
        </p:txBody>
      </p:sp>
      <p:sp>
        <p:nvSpPr>
          <p:cNvPr id="18" name="矩形: 圓角 17">
            <a:extLst>
              <a:ext uri="{FF2B5EF4-FFF2-40B4-BE49-F238E27FC236}">
                <a16:creationId xmlns:a16="http://schemas.microsoft.com/office/drawing/2014/main" xmlns="" id="{92864810-3D9F-603A-FC41-1E6BF16C09A2}"/>
              </a:ext>
            </a:extLst>
          </p:cNvPr>
          <p:cNvSpPr/>
          <p:nvPr/>
        </p:nvSpPr>
        <p:spPr>
          <a:xfrm>
            <a:off x="267003" y="4415830"/>
            <a:ext cx="1605512" cy="682387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700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SCOR L2</a:t>
            </a:r>
          </a:p>
          <a:p>
            <a:pPr algn="ctr"/>
            <a:r>
              <a:rPr lang="zh-TW" altLang="en-US" sz="1700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改善程度</a:t>
            </a:r>
          </a:p>
        </p:txBody>
      </p:sp>
      <p:sp>
        <p:nvSpPr>
          <p:cNvPr id="35" name="矩形: 圓角 34">
            <a:extLst>
              <a:ext uri="{FF2B5EF4-FFF2-40B4-BE49-F238E27FC236}">
                <a16:creationId xmlns:a16="http://schemas.microsoft.com/office/drawing/2014/main" xmlns="" id="{78131659-601A-F502-14D9-BA869F6EAC16}"/>
              </a:ext>
            </a:extLst>
          </p:cNvPr>
          <p:cNvSpPr/>
          <p:nvPr/>
        </p:nvSpPr>
        <p:spPr>
          <a:xfrm>
            <a:off x="267003" y="5841125"/>
            <a:ext cx="1605512" cy="682387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700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改善方向</a:t>
            </a:r>
          </a:p>
        </p:txBody>
      </p:sp>
      <p:sp>
        <p:nvSpPr>
          <p:cNvPr id="36" name="矩形: 圓角 35">
            <a:extLst>
              <a:ext uri="{FF2B5EF4-FFF2-40B4-BE49-F238E27FC236}">
                <a16:creationId xmlns:a16="http://schemas.microsoft.com/office/drawing/2014/main" xmlns="" id="{C031C753-36A5-234E-2C71-C09451ABA357}"/>
              </a:ext>
            </a:extLst>
          </p:cNvPr>
          <p:cNvSpPr/>
          <p:nvPr/>
        </p:nvSpPr>
        <p:spPr>
          <a:xfrm>
            <a:off x="4751910" y="5783207"/>
            <a:ext cx="2188009" cy="682387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站牌規格製造前中後階段定期檢核</a:t>
            </a:r>
          </a:p>
        </p:txBody>
      </p:sp>
      <p:sp>
        <p:nvSpPr>
          <p:cNvPr id="37" name="箭號: 向右 36">
            <a:extLst>
              <a:ext uri="{FF2B5EF4-FFF2-40B4-BE49-F238E27FC236}">
                <a16:creationId xmlns:a16="http://schemas.microsoft.com/office/drawing/2014/main" xmlns="" id="{5B7E98D6-5109-364C-AA5A-50EC568EAB50}"/>
              </a:ext>
            </a:extLst>
          </p:cNvPr>
          <p:cNvSpPr/>
          <p:nvPr/>
        </p:nvSpPr>
        <p:spPr>
          <a:xfrm rot="13995280">
            <a:off x="6559115" y="5146729"/>
            <a:ext cx="566253" cy="582333"/>
          </a:xfrm>
          <a:prstGeom prst="rightArrow">
            <a:avLst/>
          </a:prstGeom>
          <a:solidFill>
            <a:srgbClr val="E14E4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42684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xmlns="" id="{AA1E1B0A-1B27-77DB-57E1-EF3CEF981F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5938" y="462423"/>
            <a:ext cx="7106433" cy="461665"/>
          </a:xfrm>
        </p:spPr>
        <p:txBody>
          <a:bodyPr/>
          <a:lstStyle/>
          <a:p>
            <a:r>
              <a:rPr lang="zh-TW" altLang="en-US" dirty="0"/>
              <a:t>績效分析</a:t>
            </a:r>
            <a:r>
              <a:rPr lang="en-US" altLang="zh-TW" dirty="0"/>
              <a:t>- FRT</a:t>
            </a:r>
            <a:r>
              <a:rPr lang="zh-TW" altLang="en-US" dirty="0"/>
              <a:t>分析</a:t>
            </a:r>
            <a:r>
              <a:rPr lang="en-US" altLang="zh-TW" dirty="0"/>
              <a:t>(1/2) Thread Diagram</a:t>
            </a:r>
            <a:endParaRPr lang="zh-TW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xmlns="" id="{82FE71BD-AD2A-51CA-03BC-240FEAB09451}"/>
              </a:ext>
            </a:extLst>
          </p:cNvPr>
          <p:cNvSpPr/>
          <p:nvPr/>
        </p:nvSpPr>
        <p:spPr>
          <a:xfrm>
            <a:off x="0" y="1281220"/>
            <a:ext cx="12191999" cy="557677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5" name="直線接點 4">
            <a:extLst>
              <a:ext uri="{FF2B5EF4-FFF2-40B4-BE49-F238E27FC236}">
                <a16:creationId xmlns:a16="http://schemas.microsoft.com/office/drawing/2014/main" xmlns="" id="{AFA88A94-6E57-01BD-5243-D0A1CE3C9FF9}"/>
              </a:ext>
            </a:extLst>
          </p:cNvPr>
          <p:cNvCxnSpPr/>
          <p:nvPr/>
        </p:nvCxnSpPr>
        <p:spPr>
          <a:xfrm>
            <a:off x="3498111" y="1265274"/>
            <a:ext cx="0" cy="52418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接點 5">
            <a:extLst>
              <a:ext uri="{FF2B5EF4-FFF2-40B4-BE49-F238E27FC236}">
                <a16:creationId xmlns:a16="http://schemas.microsoft.com/office/drawing/2014/main" xmlns="" id="{C8A4A9ED-EB59-3FDA-7139-C0ECA0313E93}"/>
              </a:ext>
            </a:extLst>
          </p:cNvPr>
          <p:cNvCxnSpPr/>
          <p:nvPr/>
        </p:nvCxnSpPr>
        <p:spPr>
          <a:xfrm>
            <a:off x="6712690" y="1281221"/>
            <a:ext cx="0" cy="52418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接點 6">
            <a:extLst>
              <a:ext uri="{FF2B5EF4-FFF2-40B4-BE49-F238E27FC236}">
                <a16:creationId xmlns:a16="http://schemas.microsoft.com/office/drawing/2014/main" xmlns="" id="{8AC78138-2A43-AB58-E252-CF99C3584CD7}"/>
              </a:ext>
            </a:extLst>
          </p:cNvPr>
          <p:cNvCxnSpPr/>
          <p:nvPr/>
        </p:nvCxnSpPr>
        <p:spPr>
          <a:xfrm>
            <a:off x="9399183" y="1281221"/>
            <a:ext cx="0" cy="52418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: 圓角 7">
            <a:extLst>
              <a:ext uri="{FF2B5EF4-FFF2-40B4-BE49-F238E27FC236}">
                <a16:creationId xmlns:a16="http://schemas.microsoft.com/office/drawing/2014/main" xmlns="" id="{D5C78B21-D56D-7978-4D35-937D21010180}"/>
              </a:ext>
            </a:extLst>
          </p:cNvPr>
          <p:cNvSpPr/>
          <p:nvPr/>
        </p:nvSpPr>
        <p:spPr>
          <a:xfrm>
            <a:off x="1446028" y="5677786"/>
            <a:ext cx="1605512" cy="52099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供應商</a:t>
            </a: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xmlns="" id="{409FA244-3816-5E80-B053-5A491F658337}"/>
              </a:ext>
            </a:extLst>
          </p:cNvPr>
          <p:cNvSpPr/>
          <p:nvPr/>
        </p:nvSpPr>
        <p:spPr>
          <a:xfrm>
            <a:off x="4276956" y="5677783"/>
            <a:ext cx="1605512" cy="52099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製造商</a:t>
            </a:r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xmlns="" id="{EF767EF3-5305-2181-9BB8-98F4DB2E639D}"/>
              </a:ext>
            </a:extLst>
          </p:cNvPr>
          <p:cNvSpPr/>
          <p:nvPr/>
        </p:nvSpPr>
        <p:spPr>
          <a:xfrm>
            <a:off x="7182904" y="5677783"/>
            <a:ext cx="1605512" cy="52099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總部</a:t>
            </a:r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xmlns="" id="{91EB36B8-01A2-6448-02A4-FC8D57693116}"/>
              </a:ext>
            </a:extLst>
          </p:cNvPr>
          <p:cNvSpPr/>
          <p:nvPr/>
        </p:nvSpPr>
        <p:spPr>
          <a:xfrm>
            <a:off x="9658975" y="5677784"/>
            <a:ext cx="1605512" cy="52099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客戶</a:t>
            </a:r>
          </a:p>
        </p:txBody>
      </p:sp>
      <p:sp>
        <p:nvSpPr>
          <p:cNvPr id="12" name="箭號: 向右 11">
            <a:extLst>
              <a:ext uri="{FF2B5EF4-FFF2-40B4-BE49-F238E27FC236}">
                <a16:creationId xmlns:a16="http://schemas.microsoft.com/office/drawing/2014/main" xmlns="" id="{A0504F74-F7BD-6B0A-6994-723B1EFADF24}"/>
              </a:ext>
            </a:extLst>
          </p:cNvPr>
          <p:cNvSpPr/>
          <p:nvPr/>
        </p:nvSpPr>
        <p:spPr>
          <a:xfrm>
            <a:off x="1334388" y="3586788"/>
            <a:ext cx="871866" cy="680484"/>
          </a:xfrm>
          <a:prstGeom prst="rightArrow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M1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3" name="箭號: 向右 12">
            <a:extLst>
              <a:ext uri="{FF2B5EF4-FFF2-40B4-BE49-F238E27FC236}">
                <a16:creationId xmlns:a16="http://schemas.microsoft.com/office/drawing/2014/main" xmlns="" id="{7C239DE1-A678-C310-EFB4-CE2D05D6688A}"/>
              </a:ext>
            </a:extLst>
          </p:cNvPr>
          <p:cNvSpPr/>
          <p:nvPr/>
        </p:nvSpPr>
        <p:spPr>
          <a:xfrm>
            <a:off x="5720319" y="4086517"/>
            <a:ext cx="871866" cy="680484"/>
          </a:xfrm>
          <a:prstGeom prst="rightArrow">
            <a:avLst/>
          </a:prstGeom>
          <a:solidFill>
            <a:srgbClr val="FFCC9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D2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4" name="箭號: 向右 13">
            <a:extLst>
              <a:ext uri="{FF2B5EF4-FFF2-40B4-BE49-F238E27FC236}">
                <a16:creationId xmlns:a16="http://schemas.microsoft.com/office/drawing/2014/main" xmlns="" id="{1A7315C8-9A54-B24D-77DF-AAF880D0D1C5}"/>
              </a:ext>
            </a:extLst>
          </p:cNvPr>
          <p:cNvSpPr/>
          <p:nvPr/>
        </p:nvSpPr>
        <p:spPr>
          <a:xfrm>
            <a:off x="1334388" y="4751052"/>
            <a:ext cx="871866" cy="680484"/>
          </a:xfrm>
          <a:prstGeom prst="rightArrow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M3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5" name="箭號: 向右 14">
            <a:extLst>
              <a:ext uri="{FF2B5EF4-FFF2-40B4-BE49-F238E27FC236}">
                <a16:creationId xmlns:a16="http://schemas.microsoft.com/office/drawing/2014/main" xmlns="" id="{9E6658AB-8BEB-90E8-4C1C-56AF4D07879D}"/>
              </a:ext>
            </a:extLst>
          </p:cNvPr>
          <p:cNvSpPr/>
          <p:nvPr/>
        </p:nvSpPr>
        <p:spPr>
          <a:xfrm>
            <a:off x="8374266" y="4235373"/>
            <a:ext cx="871866" cy="680484"/>
          </a:xfrm>
          <a:prstGeom prst="rightArrow">
            <a:avLst/>
          </a:prstGeom>
          <a:solidFill>
            <a:srgbClr val="FFCC9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D2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6" name="箭號: 向右 15">
            <a:extLst>
              <a:ext uri="{FF2B5EF4-FFF2-40B4-BE49-F238E27FC236}">
                <a16:creationId xmlns:a16="http://schemas.microsoft.com/office/drawing/2014/main" xmlns="" id="{3A1A8AFC-3194-F667-19FD-3C8F1E701305}"/>
              </a:ext>
            </a:extLst>
          </p:cNvPr>
          <p:cNvSpPr/>
          <p:nvPr/>
        </p:nvSpPr>
        <p:spPr>
          <a:xfrm>
            <a:off x="2496876" y="3586787"/>
            <a:ext cx="871866" cy="680484"/>
          </a:xfrm>
          <a:prstGeom prst="rightArrow">
            <a:avLst/>
          </a:prstGeom>
          <a:solidFill>
            <a:srgbClr val="FFCC9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D1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7" name="箭號: 向右 16">
            <a:extLst>
              <a:ext uri="{FF2B5EF4-FFF2-40B4-BE49-F238E27FC236}">
                <a16:creationId xmlns:a16="http://schemas.microsoft.com/office/drawing/2014/main" xmlns="" id="{41E775F6-2C7A-60BF-1222-A73A1996D5A4}"/>
              </a:ext>
            </a:extLst>
          </p:cNvPr>
          <p:cNvSpPr/>
          <p:nvPr/>
        </p:nvSpPr>
        <p:spPr>
          <a:xfrm>
            <a:off x="2512829" y="4740419"/>
            <a:ext cx="871866" cy="680484"/>
          </a:xfrm>
          <a:prstGeom prst="rightArrow">
            <a:avLst/>
          </a:prstGeom>
          <a:solidFill>
            <a:srgbClr val="FFCC9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D3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8" name="箭號: 向右 17">
            <a:extLst>
              <a:ext uri="{FF2B5EF4-FFF2-40B4-BE49-F238E27FC236}">
                <a16:creationId xmlns:a16="http://schemas.microsoft.com/office/drawing/2014/main" xmlns="" id="{CE3258D1-4D0D-0A77-3C95-196E3EDAFDEE}"/>
              </a:ext>
            </a:extLst>
          </p:cNvPr>
          <p:cNvSpPr/>
          <p:nvPr/>
        </p:nvSpPr>
        <p:spPr>
          <a:xfrm>
            <a:off x="3600007" y="3554889"/>
            <a:ext cx="871866" cy="680484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S1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9" name="箭號: 向右 18">
            <a:extLst>
              <a:ext uri="{FF2B5EF4-FFF2-40B4-BE49-F238E27FC236}">
                <a16:creationId xmlns:a16="http://schemas.microsoft.com/office/drawing/2014/main" xmlns="" id="{07F67094-4A60-D1ED-D800-F7219B67636C}"/>
              </a:ext>
            </a:extLst>
          </p:cNvPr>
          <p:cNvSpPr/>
          <p:nvPr/>
        </p:nvSpPr>
        <p:spPr>
          <a:xfrm>
            <a:off x="3620382" y="4740418"/>
            <a:ext cx="871866" cy="680484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S3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0" name="箭號: 向右 19">
            <a:extLst>
              <a:ext uri="{FF2B5EF4-FFF2-40B4-BE49-F238E27FC236}">
                <a16:creationId xmlns:a16="http://schemas.microsoft.com/office/drawing/2014/main" xmlns="" id="{111B85BA-A37D-4503-52C0-6663F449BF1A}"/>
              </a:ext>
            </a:extLst>
          </p:cNvPr>
          <p:cNvSpPr/>
          <p:nvPr/>
        </p:nvSpPr>
        <p:spPr>
          <a:xfrm>
            <a:off x="4719977" y="4086517"/>
            <a:ext cx="871866" cy="680484"/>
          </a:xfrm>
          <a:prstGeom prst="rightArrow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M2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1" name="箭號: 向右 20">
            <a:extLst>
              <a:ext uri="{FF2B5EF4-FFF2-40B4-BE49-F238E27FC236}">
                <a16:creationId xmlns:a16="http://schemas.microsoft.com/office/drawing/2014/main" xmlns="" id="{107170FA-C989-4514-B13D-D1894B7B9D77}"/>
              </a:ext>
            </a:extLst>
          </p:cNvPr>
          <p:cNvSpPr/>
          <p:nvPr/>
        </p:nvSpPr>
        <p:spPr>
          <a:xfrm>
            <a:off x="7086595" y="3655900"/>
            <a:ext cx="871866" cy="680484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S1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2" name="箭號: 向右 21">
            <a:extLst>
              <a:ext uri="{FF2B5EF4-FFF2-40B4-BE49-F238E27FC236}">
                <a16:creationId xmlns:a16="http://schemas.microsoft.com/office/drawing/2014/main" xmlns="" id="{E5E9488B-4F8B-64B4-022B-6BC2F831C3BB}"/>
              </a:ext>
            </a:extLst>
          </p:cNvPr>
          <p:cNvSpPr/>
          <p:nvPr/>
        </p:nvSpPr>
        <p:spPr>
          <a:xfrm>
            <a:off x="7106970" y="4841429"/>
            <a:ext cx="871866" cy="680484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S3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3" name="箭號: 向右 22">
            <a:extLst>
              <a:ext uri="{FF2B5EF4-FFF2-40B4-BE49-F238E27FC236}">
                <a16:creationId xmlns:a16="http://schemas.microsoft.com/office/drawing/2014/main" xmlns="" id="{F2CEB164-0F71-EF3E-73BB-46A336E23409}"/>
              </a:ext>
            </a:extLst>
          </p:cNvPr>
          <p:cNvSpPr/>
          <p:nvPr/>
        </p:nvSpPr>
        <p:spPr>
          <a:xfrm>
            <a:off x="10099401" y="3655900"/>
            <a:ext cx="871866" cy="680484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S1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4" name="箭號: 向右 23">
            <a:extLst>
              <a:ext uri="{FF2B5EF4-FFF2-40B4-BE49-F238E27FC236}">
                <a16:creationId xmlns:a16="http://schemas.microsoft.com/office/drawing/2014/main" xmlns="" id="{260189B8-01E2-85B6-C466-2EB2FD4D0C10}"/>
              </a:ext>
            </a:extLst>
          </p:cNvPr>
          <p:cNvSpPr/>
          <p:nvPr/>
        </p:nvSpPr>
        <p:spPr>
          <a:xfrm>
            <a:off x="10119776" y="4841429"/>
            <a:ext cx="871866" cy="680484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S3</a:t>
            </a:r>
            <a:endParaRPr lang="zh-TW" altLang="en-US" dirty="0">
              <a:solidFill>
                <a:schemeClr val="tx1"/>
              </a:solidFill>
            </a:endParaRPr>
          </a:p>
        </p:txBody>
      </p:sp>
      <p:cxnSp>
        <p:nvCxnSpPr>
          <p:cNvPr id="25" name="接點: 肘形 24">
            <a:extLst>
              <a:ext uri="{FF2B5EF4-FFF2-40B4-BE49-F238E27FC236}">
                <a16:creationId xmlns:a16="http://schemas.microsoft.com/office/drawing/2014/main" xmlns="" id="{0CB4C6A8-7BEE-373D-B2AB-81ADCF73A421}"/>
              </a:ext>
            </a:extLst>
          </p:cNvPr>
          <p:cNvCxnSpPr>
            <a:stCxn id="12" idx="3"/>
            <a:endCxn id="16" idx="1"/>
          </p:cNvCxnSpPr>
          <p:nvPr/>
        </p:nvCxnSpPr>
        <p:spPr>
          <a:xfrm flipV="1">
            <a:off x="2206254" y="3927029"/>
            <a:ext cx="290622" cy="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接點: 肘形 25">
            <a:extLst>
              <a:ext uri="{FF2B5EF4-FFF2-40B4-BE49-F238E27FC236}">
                <a16:creationId xmlns:a16="http://schemas.microsoft.com/office/drawing/2014/main" xmlns="" id="{7310A104-B379-C569-9D51-70B69A743B96}"/>
              </a:ext>
            </a:extLst>
          </p:cNvPr>
          <p:cNvCxnSpPr>
            <a:cxnSpLocks/>
            <a:stCxn id="14" idx="3"/>
            <a:endCxn id="17" idx="1"/>
          </p:cNvCxnSpPr>
          <p:nvPr/>
        </p:nvCxnSpPr>
        <p:spPr>
          <a:xfrm flipV="1">
            <a:off x="2206254" y="5080661"/>
            <a:ext cx="306575" cy="1063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接點: 肘形 26">
            <a:extLst>
              <a:ext uri="{FF2B5EF4-FFF2-40B4-BE49-F238E27FC236}">
                <a16:creationId xmlns:a16="http://schemas.microsoft.com/office/drawing/2014/main" xmlns="" id="{24AC3DA8-E618-BA35-0CA6-07DEEC908917}"/>
              </a:ext>
            </a:extLst>
          </p:cNvPr>
          <p:cNvCxnSpPr>
            <a:stCxn id="16" idx="3"/>
            <a:endCxn id="18" idx="1"/>
          </p:cNvCxnSpPr>
          <p:nvPr/>
        </p:nvCxnSpPr>
        <p:spPr>
          <a:xfrm flipV="1">
            <a:off x="3368742" y="3895131"/>
            <a:ext cx="231265" cy="3189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接點: 肘形 27">
            <a:extLst>
              <a:ext uri="{FF2B5EF4-FFF2-40B4-BE49-F238E27FC236}">
                <a16:creationId xmlns:a16="http://schemas.microsoft.com/office/drawing/2014/main" xmlns="" id="{4515048B-A058-6CF0-8280-1079BAFBCCB6}"/>
              </a:ext>
            </a:extLst>
          </p:cNvPr>
          <p:cNvCxnSpPr>
            <a:stCxn id="17" idx="3"/>
            <a:endCxn id="19" idx="1"/>
          </p:cNvCxnSpPr>
          <p:nvPr/>
        </p:nvCxnSpPr>
        <p:spPr>
          <a:xfrm flipV="1">
            <a:off x="3384695" y="5080660"/>
            <a:ext cx="235687" cy="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接點: 肘形 28">
            <a:extLst>
              <a:ext uri="{FF2B5EF4-FFF2-40B4-BE49-F238E27FC236}">
                <a16:creationId xmlns:a16="http://schemas.microsoft.com/office/drawing/2014/main" xmlns="" id="{25916CF6-F2C1-D82D-E9BC-1F7B4827B78E}"/>
              </a:ext>
            </a:extLst>
          </p:cNvPr>
          <p:cNvCxnSpPr>
            <a:stCxn id="20" idx="1"/>
            <a:endCxn id="18" idx="3"/>
          </p:cNvCxnSpPr>
          <p:nvPr/>
        </p:nvCxnSpPr>
        <p:spPr>
          <a:xfrm rot="10800000">
            <a:off x="4471873" y="3895131"/>
            <a:ext cx="248104" cy="53162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接點: 肘形 29">
            <a:extLst>
              <a:ext uri="{FF2B5EF4-FFF2-40B4-BE49-F238E27FC236}">
                <a16:creationId xmlns:a16="http://schemas.microsoft.com/office/drawing/2014/main" xmlns="" id="{9178ADD4-B1ED-18E6-FBDF-9F6DA6B7805B}"/>
              </a:ext>
            </a:extLst>
          </p:cNvPr>
          <p:cNvCxnSpPr>
            <a:stCxn id="19" idx="3"/>
          </p:cNvCxnSpPr>
          <p:nvPr/>
        </p:nvCxnSpPr>
        <p:spPr>
          <a:xfrm flipV="1">
            <a:off x="4492248" y="4426760"/>
            <a:ext cx="90385" cy="65390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單箭頭接點 30">
            <a:extLst>
              <a:ext uri="{FF2B5EF4-FFF2-40B4-BE49-F238E27FC236}">
                <a16:creationId xmlns:a16="http://schemas.microsoft.com/office/drawing/2014/main" xmlns="" id="{2D461B97-4957-E858-45C5-9B180DB9A02E}"/>
              </a:ext>
            </a:extLst>
          </p:cNvPr>
          <p:cNvCxnSpPr>
            <a:stCxn id="20" idx="3"/>
            <a:endCxn id="13" idx="1"/>
          </p:cNvCxnSpPr>
          <p:nvPr/>
        </p:nvCxnSpPr>
        <p:spPr>
          <a:xfrm>
            <a:off x="5591843" y="4426759"/>
            <a:ext cx="1284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接點: 肘形 31">
            <a:extLst>
              <a:ext uri="{FF2B5EF4-FFF2-40B4-BE49-F238E27FC236}">
                <a16:creationId xmlns:a16="http://schemas.microsoft.com/office/drawing/2014/main" xmlns="" id="{0D82C5A7-87D4-2160-1563-61062B1E6835}"/>
              </a:ext>
            </a:extLst>
          </p:cNvPr>
          <p:cNvCxnSpPr>
            <a:stCxn id="13" idx="3"/>
            <a:endCxn id="21" idx="1"/>
          </p:cNvCxnSpPr>
          <p:nvPr/>
        </p:nvCxnSpPr>
        <p:spPr>
          <a:xfrm flipV="1">
            <a:off x="6592185" y="3996142"/>
            <a:ext cx="494410" cy="43061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接點: 肘形 32">
            <a:extLst>
              <a:ext uri="{FF2B5EF4-FFF2-40B4-BE49-F238E27FC236}">
                <a16:creationId xmlns:a16="http://schemas.microsoft.com/office/drawing/2014/main" xmlns="" id="{2BE8F585-41BC-0895-DD73-87E56589930C}"/>
              </a:ext>
            </a:extLst>
          </p:cNvPr>
          <p:cNvCxnSpPr>
            <a:cxnSpLocks/>
            <a:stCxn id="13" idx="3"/>
            <a:endCxn id="22" idx="1"/>
          </p:cNvCxnSpPr>
          <p:nvPr/>
        </p:nvCxnSpPr>
        <p:spPr>
          <a:xfrm>
            <a:off x="6592185" y="4426759"/>
            <a:ext cx="514785" cy="75491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接點: 肘形 33">
            <a:extLst>
              <a:ext uri="{FF2B5EF4-FFF2-40B4-BE49-F238E27FC236}">
                <a16:creationId xmlns:a16="http://schemas.microsoft.com/office/drawing/2014/main" xmlns="" id="{5AC4FB6D-3087-0BED-8B28-F055E8BD5050}"/>
              </a:ext>
            </a:extLst>
          </p:cNvPr>
          <p:cNvCxnSpPr>
            <a:cxnSpLocks/>
          </p:cNvCxnSpPr>
          <p:nvPr/>
        </p:nvCxnSpPr>
        <p:spPr>
          <a:xfrm rot="16200000" flipH="1">
            <a:off x="3452918" y="4497199"/>
            <a:ext cx="837315" cy="3"/>
          </a:xfrm>
          <a:prstGeom prst="bentConnector3">
            <a:avLst/>
          </a:prstGeom>
          <a:ln>
            <a:prstDash val="lgDashDot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接點: 肘形 34">
            <a:extLst>
              <a:ext uri="{FF2B5EF4-FFF2-40B4-BE49-F238E27FC236}">
                <a16:creationId xmlns:a16="http://schemas.microsoft.com/office/drawing/2014/main" xmlns="" id="{894D9A75-ABD9-C1EF-2DF1-40A0E16D2D9C}"/>
              </a:ext>
            </a:extLst>
          </p:cNvPr>
          <p:cNvCxnSpPr>
            <a:cxnSpLocks/>
          </p:cNvCxnSpPr>
          <p:nvPr/>
        </p:nvCxnSpPr>
        <p:spPr>
          <a:xfrm rot="16200000" flipH="1">
            <a:off x="6954855" y="4555677"/>
            <a:ext cx="837315" cy="3"/>
          </a:xfrm>
          <a:prstGeom prst="bentConnector3">
            <a:avLst/>
          </a:prstGeom>
          <a:ln>
            <a:prstDash val="lgDashDot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接點: 肘形 35">
            <a:extLst>
              <a:ext uri="{FF2B5EF4-FFF2-40B4-BE49-F238E27FC236}">
                <a16:creationId xmlns:a16="http://schemas.microsoft.com/office/drawing/2014/main" xmlns="" id="{5E7236E4-3C89-BF51-4FCA-FC56DA8CF0AE}"/>
              </a:ext>
            </a:extLst>
          </p:cNvPr>
          <p:cNvCxnSpPr>
            <a:cxnSpLocks/>
            <a:stCxn id="15" idx="1"/>
            <a:endCxn id="21" idx="3"/>
          </p:cNvCxnSpPr>
          <p:nvPr/>
        </p:nvCxnSpPr>
        <p:spPr>
          <a:xfrm rot="10800000">
            <a:off x="7958462" y="3996143"/>
            <a:ext cx="415805" cy="57947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接點: 肘形 36">
            <a:extLst>
              <a:ext uri="{FF2B5EF4-FFF2-40B4-BE49-F238E27FC236}">
                <a16:creationId xmlns:a16="http://schemas.microsoft.com/office/drawing/2014/main" xmlns="" id="{75E266E5-B18E-EB52-75FD-9C7CE7BBC957}"/>
              </a:ext>
            </a:extLst>
          </p:cNvPr>
          <p:cNvCxnSpPr>
            <a:cxnSpLocks/>
            <a:stCxn id="22" idx="3"/>
          </p:cNvCxnSpPr>
          <p:nvPr/>
        </p:nvCxnSpPr>
        <p:spPr>
          <a:xfrm flipV="1">
            <a:off x="7978836" y="4575615"/>
            <a:ext cx="183007" cy="60605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接點: 肘形 37">
            <a:extLst>
              <a:ext uri="{FF2B5EF4-FFF2-40B4-BE49-F238E27FC236}">
                <a16:creationId xmlns:a16="http://schemas.microsoft.com/office/drawing/2014/main" xmlns="" id="{3A12FF52-9B2E-09E7-9794-D81085327579}"/>
              </a:ext>
            </a:extLst>
          </p:cNvPr>
          <p:cNvCxnSpPr>
            <a:cxnSpLocks/>
            <a:stCxn id="15" idx="3"/>
            <a:endCxn id="23" idx="1"/>
          </p:cNvCxnSpPr>
          <p:nvPr/>
        </p:nvCxnSpPr>
        <p:spPr>
          <a:xfrm flipV="1">
            <a:off x="9246132" y="3996142"/>
            <a:ext cx="853269" cy="57947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接點: 肘形 38">
            <a:extLst>
              <a:ext uri="{FF2B5EF4-FFF2-40B4-BE49-F238E27FC236}">
                <a16:creationId xmlns:a16="http://schemas.microsoft.com/office/drawing/2014/main" xmlns="" id="{FBF84B78-9900-7774-645A-1AB1B5FA2185}"/>
              </a:ext>
            </a:extLst>
          </p:cNvPr>
          <p:cNvCxnSpPr>
            <a:cxnSpLocks/>
            <a:stCxn id="15" idx="3"/>
            <a:endCxn id="24" idx="1"/>
          </p:cNvCxnSpPr>
          <p:nvPr/>
        </p:nvCxnSpPr>
        <p:spPr>
          <a:xfrm>
            <a:off x="9246132" y="4575615"/>
            <a:ext cx="873644" cy="60605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箭號: 向右 39">
            <a:extLst>
              <a:ext uri="{FF2B5EF4-FFF2-40B4-BE49-F238E27FC236}">
                <a16:creationId xmlns:a16="http://schemas.microsoft.com/office/drawing/2014/main" xmlns="" id="{72D2AFCF-45A2-D197-F808-55337AACCADA}"/>
              </a:ext>
            </a:extLst>
          </p:cNvPr>
          <p:cNvSpPr/>
          <p:nvPr/>
        </p:nvSpPr>
        <p:spPr>
          <a:xfrm>
            <a:off x="2473729" y="2407533"/>
            <a:ext cx="871866" cy="680484"/>
          </a:xfrm>
          <a:prstGeom prst="rightArrow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P4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41" name="箭號: 向右 40">
            <a:extLst>
              <a:ext uri="{FF2B5EF4-FFF2-40B4-BE49-F238E27FC236}">
                <a16:creationId xmlns:a16="http://schemas.microsoft.com/office/drawing/2014/main" xmlns="" id="{8C97E90B-B459-7A67-D349-14420D89C4FA}"/>
              </a:ext>
            </a:extLst>
          </p:cNvPr>
          <p:cNvSpPr/>
          <p:nvPr/>
        </p:nvSpPr>
        <p:spPr>
          <a:xfrm>
            <a:off x="1357407" y="2395469"/>
            <a:ext cx="871866" cy="680484"/>
          </a:xfrm>
          <a:prstGeom prst="rightArrow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P3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42" name="箭號: 向右 41">
            <a:extLst>
              <a:ext uri="{FF2B5EF4-FFF2-40B4-BE49-F238E27FC236}">
                <a16:creationId xmlns:a16="http://schemas.microsoft.com/office/drawing/2014/main" xmlns="" id="{D771984F-B279-836E-62CF-EA6A5ABE1CBC}"/>
              </a:ext>
            </a:extLst>
          </p:cNvPr>
          <p:cNvSpPr/>
          <p:nvPr/>
        </p:nvSpPr>
        <p:spPr>
          <a:xfrm>
            <a:off x="1871087" y="1324689"/>
            <a:ext cx="871866" cy="680484"/>
          </a:xfrm>
          <a:prstGeom prst="rightArrow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P1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43" name="箭號: 向右 42">
            <a:extLst>
              <a:ext uri="{FF2B5EF4-FFF2-40B4-BE49-F238E27FC236}">
                <a16:creationId xmlns:a16="http://schemas.microsoft.com/office/drawing/2014/main" xmlns="" id="{28985296-7831-E357-C00C-6352BF97E246}"/>
              </a:ext>
            </a:extLst>
          </p:cNvPr>
          <p:cNvSpPr/>
          <p:nvPr/>
        </p:nvSpPr>
        <p:spPr>
          <a:xfrm>
            <a:off x="5738929" y="2434832"/>
            <a:ext cx="871866" cy="680484"/>
          </a:xfrm>
          <a:prstGeom prst="rightArrow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P4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44" name="箭號: 向右 43">
            <a:extLst>
              <a:ext uri="{FF2B5EF4-FFF2-40B4-BE49-F238E27FC236}">
                <a16:creationId xmlns:a16="http://schemas.microsoft.com/office/drawing/2014/main" xmlns="" id="{7D0F5EE3-C1BC-E9F9-338E-796C5260258A}"/>
              </a:ext>
            </a:extLst>
          </p:cNvPr>
          <p:cNvSpPr/>
          <p:nvPr/>
        </p:nvSpPr>
        <p:spPr>
          <a:xfrm>
            <a:off x="4622607" y="2422768"/>
            <a:ext cx="871866" cy="680484"/>
          </a:xfrm>
          <a:prstGeom prst="rightArrow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P3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45" name="箭號: 向右 44">
            <a:extLst>
              <a:ext uri="{FF2B5EF4-FFF2-40B4-BE49-F238E27FC236}">
                <a16:creationId xmlns:a16="http://schemas.microsoft.com/office/drawing/2014/main" xmlns="" id="{51FD833D-A0D8-A134-ABBA-22FA4F337C50}"/>
              </a:ext>
            </a:extLst>
          </p:cNvPr>
          <p:cNvSpPr/>
          <p:nvPr/>
        </p:nvSpPr>
        <p:spPr>
          <a:xfrm>
            <a:off x="8263033" y="2434832"/>
            <a:ext cx="871866" cy="680484"/>
          </a:xfrm>
          <a:prstGeom prst="rightArrow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P4</a:t>
            </a:r>
            <a:endParaRPr lang="zh-TW" altLang="en-US" dirty="0">
              <a:solidFill>
                <a:schemeClr val="tx1"/>
              </a:solidFill>
            </a:endParaRPr>
          </a:p>
        </p:txBody>
      </p:sp>
      <p:cxnSp>
        <p:nvCxnSpPr>
          <p:cNvPr id="46" name="接點: 肘形 45">
            <a:extLst>
              <a:ext uri="{FF2B5EF4-FFF2-40B4-BE49-F238E27FC236}">
                <a16:creationId xmlns:a16="http://schemas.microsoft.com/office/drawing/2014/main" xmlns="" id="{C811F21F-2326-9ABA-AC3D-9050573C152D}"/>
              </a:ext>
            </a:extLst>
          </p:cNvPr>
          <p:cNvCxnSpPr>
            <a:cxnSpLocks/>
          </p:cNvCxnSpPr>
          <p:nvPr/>
        </p:nvCxnSpPr>
        <p:spPr>
          <a:xfrm rot="16200000" flipH="1">
            <a:off x="7898605" y="3636135"/>
            <a:ext cx="1400496" cy="1"/>
          </a:xfrm>
          <a:prstGeom prst="bentConnector3">
            <a:avLst/>
          </a:prstGeom>
          <a:ln>
            <a:prstDash val="lgDashDot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接點: 肘形 46">
            <a:extLst>
              <a:ext uri="{FF2B5EF4-FFF2-40B4-BE49-F238E27FC236}">
                <a16:creationId xmlns:a16="http://schemas.microsoft.com/office/drawing/2014/main" xmlns="" id="{F51EA4CB-8187-B9AE-FAB2-D77898DEF063}"/>
              </a:ext>
            </a:extLst>
          </p:cNvPr>
          <p:cNvCxnSpPr>
            <a:cxnSpLocks/>
          </p:cNvCxnSpPr>
          <p:nvPr/>
        </p:nvCxnSpPr>
        <p:spPr>
          <a:xfrm rot="16200000" flipH="1">
            <a:off x="5377181" y="3576160"/>
            <a:ext cx="1270577" cy="1"/>
          </a:xfrm>
          <a:prstGeom prst="bentConnector3">
            <a:avLst/>
          </a:prstGeom>
          <a:ln>
            <a:prstDash val="lgDashDot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接點: 肘形 47">
            <a:extLst>
              <a:ext uri="{FF2B5EF4-FFF2-40B4-BE49-F238E27FC236}">
                <a16:creationId xmlns:a16="http://schemas.microsoft.com/office/drawing/2014/main" xmlns="" id="{C0C418A7-9A75-71AB-7F69-B1FCBE866A80}"/>
              </a:ext>
            </a:extLst>
          </p:cNvPr>
          <p:cNvCxnSpPr>
            <a:cxnSpLocks/>
          </p:cNvCxnSpPr>
          <p:nvPr/>
        </p:nvCxnSpPr>
        <p:spPr>
          <a:xfrm rot="16200000" flipH="1">
            <a:off x="4299028" y="3558643"/>
            <a:ext cx="1270577" cy="1"/>
          </a:xfrm>
          <a:prstGeom prst="bentConnector3">
            <a:avLst/>
          </a:prstGeom>
          <a:ln>
            <a:prstDash val="lgDashDot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接點: 肘形 48">
            <a:extLst>
              <a:ext uri="{FF2B5EF4-FFF2-40B4-BE49-F238E27FC236}">
                <a16:creationId xmlns:a16="http://schemas.microsoft.com/office/drawing/2014/main" xmlns="" id="{AB31B805-784D-6DA2-38EB-67C0C9ACB83B}"/>
              </a:ext>
            </a:extLst>
          </p:cNvPr>
          <p:cNvCxnSpPr>
            <a:cxnSpLocks/>
          </p:cNvCxnSpPr>
          <p:nvPr/>
        </p:nvCxnSpPr>
        <p:spPr>
          <a:xfrm rot="5400000">
            <a:off x="1252208" y="3317843"/>
            <a:ext cx="828479" cy="1"/>
          </a:xfrm>
          <a:prstGeom prst="bentConnector3">
            <a:avLst/>
          </a:prstGeom>
          <a:ln>
            <a:prstDash val="lgDashDot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接點: 肘形 49">
            <a:extLst>
              <a:ext uri="{FF2B5EF4-FFF2-40B4-BE49-F238E27FC236}">
                <a16:creationId xmlns:a16="http://schemas.microsoft.com/office/drawing/2014/main" xmlns="" id="{8FF2FEFB-4475-6B5F-791C-826715823C27}"/>
              </a:ext>
            </a:extLst>
          </p:cNvPr>
          <p:cNvCxnSpPr>
            <a:cxnSpLocks/>
          </p:cNvCxnSpPr>
          <p:nvPr/>
        </p:nvCxnSpPr>
        <p:spPr>
          <a:xfrm rot="5400000">
            <a:off x="2349264" y="3331369"/>
            <a:ext cx="828479" cy="1"/>
          </a:xfrm>
          <a:prstGeom prst="bentConnector3">
            <a:avLst/>
          </a:prstGeom>
          <a:ln>
            <a:prstDash val="lgDashDot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箭號: 向右 50">
            <a:extLst>
              <a:ext uri="{FF2B5EF4-FFF2-40B4-BE49-F238E27FC236}">
                <a16:creationId xmlns:a16="http://schemas.microsoft.com/office/drawing/2014/main" xmlns="" id="{06791BF9-ACB1-72B1-E372-07AF58B413E1}"/>
              </a:ext>
            </a:extLst>
          </p:cNvPr>
          <p:cNvSpPr/>
          <p:nvPr/>
        </p:nvSpPr>
        <p:spPr>
          <a:xfrm>
            <a:off x="3632917" y="2407533"/>
            <a:ext cx="871866" cy="680484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P2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52" name="箭號: 向右 51">
            <a:extLst>
              <a:ext uri="{FF2B5EF4-FFF2-40B4-BE49-F238E27FC236}">
                <a16:creationId xmlns:a16="http://schemas.microsoft.com/office/drawing/2014/main" xmlns="" id="{4F4350DA-1323-DCCD-E701-98091DD32074}"/>
              </a:ext>
            </a:extLst>
          </p:cNvPr>
          <p:cNvSpPr/>
          <p:nvPr/>
        </p:nvSpPr>
        <p:spPr>
          <a:xfrm>
            <a:off x="4592103" y="1413908"/>
            <a:ext cx="871866" cy="680484"/>
          </a:xfrm>
          <a:prstGeom prst="rightArrow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P1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53" name="箭號: 向右 52">
            <a:extLst>
              <a:ext uri="{FF2B5EF4-FFF2-40B4-BE49-F238E27FC236}">
                <a16:creationId xmlns:a16="http://schemas.microsoft.com/office/drawing/2014/main" xmlns="" id="{6BB87275-E842-B075-CC84-89B493F0AFA4}"/>
              </a:ext>
            </a:extLst>
          </p:cNvPr>
          <p:cNvSpPr/>
          <p:nvPr/>
        </p:nvSpPr>
        <p:spPr>
          <a:xfrm>
            <a:off x="7044815" y="2407533"/>
            <a:ext cx="871866" cy="680484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P2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54" name="箭號: 向右 53">
            <a:extLst>
              <a:ext uri="{FF2B5EF4-FFF2-40B4-BE49-F238E27FC236}">
                <a16:creationId xmlns:a16="http://schemas.microsoft.com/office/drawing/2014/main" xmlns="" id="{593F1128-F047-C2EC-6208-81FEC9C78C78}"/>
              </a:ext>
            </a:extLst>
          </p:cNvPr>
          <p:cNvSpPr/>
          <p:nvPr/>
        </p:nvSpPr>
        <p:spPr>
          <a:xfrm>
            <a:off x="7599240" y="1413908"/>
            <a:ext cx="871866" cy="680484"/>
          </a:xfrm>
          <a:prstGeom prst="rightArrow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P1</a:t>
            </a:r>
            <a:endParaRPr lang="zh-TW" altLang="en-US" dirty="0">
              <a:solidFill>
                <a:schemeClr val="tx1"/>
              </a:solidFill>
            </a:endParaRPr>
          </a:p>
        </p:txBody>
      </p:sp>
      <p:cxnSp>
        <p:nvCxnSpPr>
          <p:cNvPr id="55" name="接點: 肘形 54">
            <a:extLst>
              <a:ext uri="{FF2B5EF4-FFF2-40B4-BE49-F238E27FC236}">
                <a16:creationId xmlns:a16="http://schemas.microsoft.com/office/drawing/2014/main" xmlns="" id="{24035528-B6AB-4728-7B14-ED551605E1B7}"/>
              </a:ext>
            </a:extLst>
          </p:cNvPr>
          <p:cNvCxnSpPr>
            <a:cxnSpLocks/>
            <a:stCxn id="54" idx="3"/>
          </p:cNvCxnSpPr>
          <p:nvPr/>
        </p:nvCxnSpPr>
        <p:spPr>
          <a:xfrm>
            <a:off x="8471106" y="1754150"/>
            <a:ext cx="180000" cy="784113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接點: 肘形 55">
            <a:extLst>
              <a:ext uri="{FF2B5EF4-FFF2-40B4-BE49-F238E27FC236}">
                <a16:creationId xmlns:a16="http://schemas.microsoft.com/office/drawing/2014/main" xmlns="" id="{5ADEF6AF-4211-7B33-DCA6-41604D20FEF2}"/>
              </a:ext>
            </a:extLst>
          </p:cNvPr>
          <p:cNvCxnSpPr>
            <a:cxnSpLocks/>
            <a:stCxn id="54" idx="1"/>
          </p:cNvCxnSpPr>
          <p:nvPr/>
        </p:nvCxnSpPr>
        <p:spPr>
          <a:xfrm rot="10800000" flipV="1">
            <a:off x="7346844" y="1754149"/>
            <a:ext cx="252397" cy="784113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接點: 肘形 56">
            <a:extLst>
              <a:ext uri="{FF2B5EF4-FFF2-40B4-BE49-F238E27FC236}">
                <a16:creationId xmlns:a16="http://schemas.microsoft.com/office/drawing/2014/main" xmlns="" id="{3474E9CB-65F5-DC5E-1EB2-7DC260B47985}"/>
              </a:ext>
            </a:extLst>
          </p:cNvPr>
          <p:cNvCxnSpPr>
            <a:cxnSpLocks/>
          </p:cNvCxnSpPr>
          <p:nvPr/>
        </p:nvCxnSpPr>
        <p:spPr>
          <a:xfrm rot="16200000" flipH="1">
            <a:off x="6889513" y="3358369"/>
            <a:ext cx="837315" cy="3"/>
          </a:xfrm>
          <a:prstGeom prst="bentConnector3">
            <a:avLst/>
          </a:prstGeom>
          <a:ln>
            <a:prstDash val="lgDashDot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接點: 肘形 57">
            <a:extLst>
              <a:ext uri="{FF2B5EF4-FFF2-40B4-BE49-F238E27FC236}">
                <a16:creationId xmlns:a16="http://schemas.microsoft.com/office/drawing/2014/main" xmlns="" id="{9F003E9A-B050-DEDD-AE4B-EB40697B991E}"/>
              </a:ext>
            </a:extLst>
          </p:cNvPr>
          <p:cNvCxnSpPr>
            <a:cxnSpLocks/>
            <a:stCxn id="52" idx="3"/>
          </p:cNvCxnSpPr>
          <p:nvPr/>
        </p:nvCxnSpPr>
        <p:spPr>
          <a:xfrm>
            <a:off x="5463969" y="1754150"/>
            <a:ext cx="554038" cy="784112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接點: 肘形 58">
            <a:extLst>
              <a:ext uri="{FF2B5EF4-FFF2-40B4-BE49-F238E27FC236}">
                <a16:creationId xmlns:a16="http://schemas.microsoft.com/office/drawing/2014/main" xmlns="" id="{14449E3D-479B-44EA-BF66-D361C93BDC4D}"/>
              </a:ext>
            </a:extLst>
          </p:cNvPr>
          <p:cNvCxnSpPr>
            <a:cxnSpLocks/>
            <a:stCxn id="52" idx="1"/>
          </p:cNvCxnSpPr>
          <p:nvPr/>
        </p:nvCxnSpPr>
        <p:spPr>
          <a:xfrm rot="10800000" flipV="1">
            <a:off x="4026199" y="1754149"/>
            <a:ext cx="565905" cy="680483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單箭頭接點 59">
            <a:extLst>
              <a:ext uri="{FF2B5EF4-FFF2-40B4-BE49-F238E27FC236}">
                <a16:creationId xmlns:a16="http://schemas.microsoft.com/office/drawing/2014/main" xmlns="" id="{ADC8C1ED-14E9-8E8E-660C-86DCC9CBBA90}"/>
              </a:ext>
            </a:extLst>
          </p:cNvPr>
          <p:cNvCxnSpPr/>
          <p:nvPr/>
        </p:nvCxnSpPr>
        <p:spPr>
          <a:xfrm>
            <a:off x="4924228" y="2006673"/>
            <a:ext cx="9284" cy="55459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接點: 肘形 60">
            <a:extLst>
              <a:ext uri="{FF2B5EF4-FFF2-40B4-BE49-F238E27FC236}">
                <a16:creationId xmlns:a16="http://schemas.microsoft.com/office/drawing/2014/main" xmlns="" id="{58F7923A-5D5A-7FC0-FCD6-87255A59B7A9}"/>
              </a:ext>
            </a:extLst>
          </p:cNvPr>
          <p:cNvCxnSpPr>
            <a:cxnSpLocks/>
          </p:cNvCxnSpPr>
          <p:nvPr/>
        </p:nvCxnSpPr>
        <p:spPr>
          <a:xfrm rot="5400000">
            <a:off x="3495689" y="3262820"/>
            <a:ext cx="774844" cy="7904"/>
          </a:xfrm>
          <a:prstGeom prst="bentConnector3">
            <a:avLst/>
          </a:prstGeom>
          <a:ln>
            <a:prstDash val="lgDashDot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接點: 肘形 61">
            <a:extLst>
              <a:ext uri="{FF2B5EF4-FFF2-40B4-BE49-F238E27FC236}">
                <a16:creationId xmlns:a16="http://schemas.microsoft.com/office/drawing/2014/main" xmlns="" id="{0B15689A-6479-9F4E-1069-09582FB8B5BF}"/>
              </a:ext>
            </a:extLst>
          </p:cNvPr>
          <p:cNvCxnSpPr>
            <a:cxnSpLocks/>
            <a:stCxn id="42" idx="1"/>
          </p:cNvCxnSpPr>
          <p:nvPr/>
        </p:nvCxnSpPr>
        <p:spPr>
          <a:xfrm rot="10800000" flipV="1">
            <a:off x="1648037" y="1664930"/>
            <a:ext cx="223051" cy="855057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接點: 肘形 62">
            <a:extLst>
              <a:ext uri="{FF2B5EF4-FFF2-40B4-BE49-F238E27FC236}">
                <a16:creationId xmlns:a16="http://schemas.microsoft.com/office/drawing/2014/main" xmlns="" id="{A429DB19-E26A-E6F3-E5A8-47552EBEAE15}"/>
              </a:ext>
            </a:extLst>
          </p:cNvPr>
          <p:cNvCxnSpPr>
            <a:cxnSpLocks/>
            <a:stCxn id="42" idx="3"/>
          </p:cNvCxnSpPr>
          <p:nvPr/>
        </p:nvCxnSpPr>
        <p:spPr>
          <a:xfrm>
            <a:off x="2742953" y="1664931"/>
            <a:ext cx="327125" cy="713137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矩形: 圓角 65">
            <a:extLst>
              <a:ext uri="{FF2B5EF4-FFF2-40B4-BE49-F238E27FC236}">
                <a16:creationId xmlns:a16="http://schemas.microsoft.com/office/drawing/2014/main" xmlns="" id="{EAD38895-5914-EDEA-6882-2C0D8BDC9897}"/>
              </a:ext>
            </a:extLst>
          </p:cNvPr>
          <p:cNvSpPr/>
          <p:nvPr/>
        </p:nvSpPr>
        <p:spPr>
          <a:xfrm>
            <a:off x="9812258" y="725805"/>
            <a:ext cx="1945241" cy="682387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7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產品交貨品質高</a:t>
            </a:r>
          </a:p>
        </p:txBody>
      </p:sp>
      <p:sp>
        <p:nvSpPr>
          <p:cNvPr id="67" name="橢圓 66">
            <a:extLst>
              <a:ext uri="{FF2B5EF4-FFF2-40B4-BE49-F238E27FC236}">
                <a16:creationId xmlns:a16="http://schemas.microsoft.com/office/drawing/2014/main" xmlns="" id="{3B288AA8-368C-A9BC-0F3B-B78D320AFA61}"/>
              </a:ext>
            </a:extLst>
          </p:cNvPr>
          <p:cNvSpPr/>
          <p:nvPr/>
        </p:nvSpPr>
        <p:spPr>
          <a:xfrm>
            <a:off x="4641987" y="4102748"/>
            <a:ext cx="766810" cy="680199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9" name="橢圓 68">
            <a:extLst>
              <a:ext uri="{FF2B5EF4-FFF2-40B4-BE49-F238E27FC236}">
                <a16:creationId xmlns:a16="http://schemas.microsoft.com/office/drawing/2014/main" xmlns="" id="{5E34D659-D6D6-5F27-97B2-80BE6348AEC0}"/>
              </a:ext>
            </a:extLst>
          </p:cNvPr>
          <p:cNvSpPr/>
          <p:nvPr/>
        </p:nvSpPr>
        <p:spPr>
          <a:xfrm>
            <a:off x="4624434" y="2451524"/>
            <a:ext cx="766810" cy="680199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0" name="橢圓 69">
            <a:extLst>
              <a:ext uri="{FF2B5EF4-FFF2-40B4-BE49-F238E27FC236}">
                <a16:creationId xmlns:a16="http://schemas.microsoft.com/office/drawing/2014/main" xmlns="" id="{F8749AC3-6DE8-E7E3-C65D-1A29A40F4F3D}"/>
              </a:ext>
            </a:extLst>
          </p:cNvPr>
          <p:cNvSpPr/>
          <p:nvPr/>
        </p:nvSpPr>
        <p:spPr>
          <a:xfrm>
            <a:off x="4571875" y="1413907"/>
            <a:ext cx="766810" cy="680199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1" name="橢圓 70">
            <a:extLst>
              <a:ext uri="{FF2B5EF4-FFF2-40B4-BE49-F238E27FC236}">
                <a16:creationId xmlns:a16="http://schemas.microsoft.com/office/drawing/2014/main" xmlns="" id="{47F28F7A-AD83-D5F0-ABA6-2649F09212FE}"/>
              </a:ext>
            </a:extLst>
          </p:cNvPr>
          <p:cNvSpPr/>
          <p:nvPr/>
        </p:nvSpPr>
        <p:spPr>
          <a:xfrm>
            <a:off x="7584556" y="1430139"/>
            <a:ext cx="766810" cy="680199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9" name="矩形: 圓角 78">
            <a:extLst>
              <a:ext uri="{FF2B5EF4-FFF2-40B4-BE49-F238E27FC236}">
                <a16:creationId xmlns:a16="http://schemas.microsoft.com/office/drawing/2014/main" xmlns="" id="{EABAAFEC-A76E-333E-8757-1783B8F37B0F}"/>
              </a:ext>
            </a:extLst>
          </p:cNvPr>
          <p:cNvSpPr/>
          <p:nvPr/>
        </p:nvSpPr>
        <p:spPr>
          <a:xfrm>
            <a:off x="6012470" y="1294966"/>
            <a:ext cx="1295700" cy="453346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改善</a:t>
            </a:r>
            <a:r>
              <a:rPr lang="en-US" altLang="zh-TW" sz="1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SCOR</a:t>
            </a:r>
          </a:p>
          <a:p>
            <a:pPr algn="ctr"/>
            <a:r>
              <a:rPr lang="en-US" altLang="zh-TW" sz="1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L2</a:t>
            </a:r>
            <a:r>
              <a:rPr lang="zh-TW" altLang="en-US" sz="1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績效表現</a:t>
            </a:r>
          </a:p>
        </p:txBody>
      </p:sp>
      <p:cxnSp>
        <p:nvCxnSpPr>
          <p:cNvPr id="84" name="接點: 肘形 83">
            <a:extLst>
              <a:ext uri="{FF2B5EF4-FFF2-40B4-BE49-F238E27FC236}">
                <a16:creationId xmlns:a16="http://schemas.microsoft.com/office/drawing/2014/main" xmlns="" id="{DC3F7D3E-C494-4531-911F-4C8F4272FC8F}"/>
              </a:ext>
            </a:extLst>
          </p:cNvPr>
          <p:cNvCxnSpPr>
            <a:cxnSpLocks/>
            <a:stCxn id="70" idx="6"/>
            <a:endCxn id="79" idx="1"/>
          </p:cNvCxnSpPr>
          <p:nvPr/>
        </p:nvCxnSpPr>
        <p:spPr>
          <a:xfrm flipV="1">
            <a:off x="5338685" y="1521639"/>
            <a:ext cx="673785" cy="232368"/>
          </a:xfrm>
          <a:prstGeom prst="bentConnector3">
            <a:avLst>
              <a:gd name="adj1" fmla="val 48766"/>
            </a:avLst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矩形: 圓角 64">
            <a:extLst>
              <a:ext uri="{FF2B5EF4-FFF2-40B4-BE49-F238E27FC236}">
                <a16:creationId xmlns:a16="http://schemas.microsoft.com/office/drawing/2014/main" xmlns="" id="{0803BB2F-50AB-845D-CE90-ACEF355925FD}"/>
              </a:ext>
            </a:extLst>
          </p:cNvPr>
          <p:cNvSpPr/>
          <p:nvPr/>
        </p:nvSpPr>
        <p:spPr>
          <a:xfrm>
            <a:off x="9357743" y="1480584"/>
            <a:ext cx="2848940" cy="1014161"/>
          </a:xfrm>
          <a:prstGeom prst="roundRect">
            <a:avLst>
              <a:gd name="adj" fmla="val 6921"/>
            </a:avLst>
          </a:prstGeom>
          <a:solidFill>
            <a:schemeClr val="bg1"/>
          </a:solidFill>
          <a:ln>
            <a:solidFill>
              <a:srgbClr val="0E53E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200" dirty="0">
                <a:solidFill>
                  <a:srgbClr val="0E53E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1-</a:t>
            </a:r>
            <a:r>
              <a:rPr lang="zh-TW" altLang="en-US" sz="1200" dirty="0">
                <a:solidFill>
                  <a:srgbClr val="0E53E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建立製造商抽驗制度，進行源頭管理</a:t>
            </a:r>
          </a:p>
          <a:p>
            <a:r>
              <a:rPr lang="en-US" altLang="zh-TW" sz="1200" dirty="0">
                <a:solidFill>
                  <a:srgbClr val="0E53E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2-</a:t>
            </a:r>
            <a:r>
              <a:rPr lang="zh-TW" altLang="en-US" sz="1200" dirty="0">
                <a:solidFill>
                  <a:srgbClr val="0E53E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站牌規格製造前中後階段定期檢核</a:t>
            </a:r>
          </a:p>
          <a:p>
            <a:r>
              <a:rPr lang="en-US" altLang="zh-TW" sz="1200" dirty="0">
                <a:solidFill>
                  <a:srgbClr val="0E53E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3-</a:t>
            </a:r>
            <a:r>
              <a:rPr lang="zh-TW" altLang="en-US" sz="1200" dirty="0">
                <a:solidFill>
                  <a:srgbClr val="0E53E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建立廠商品質檢核機制</a:t>
            </a:r>
          </a:p>
          <a:p>
            <a:r>
              <a:rPr lang="en-US" altLang="zh-TW" sz="1200" dirty="0">
                <a:solidFill>
                  <a:srgbClr val="0E53E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4-</a:t>
            </a:r>
            <a:r>
              <a:rPr lang="zh-TW" altLang="en-US" sz="1200" dirty="0">
                <a:solidFill>
                  <a:srgbClr val="0E53E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路線資料印製前拍照上傳經檢核確認</a:t>
            </a:r>
          </a:p>
        </p:txBody>
      </p:sp>
      <p:cxnSp>
        <p:nvCxnSpPr>
          <p:cNvPr id="100" name="接點: 肘形 99">
            <a:extLst>
              <a:ext uri="{FF2B5EF4-FFF2-40B4-BE49-F238E27FC236}">
                <a16:creationId xmlns:a16="http://schemas.microsoft.com/office/drawing/2014/main" xmlns="" id="{6C5D3FE7-53D7-E2FF-E707-3C0B4B492CDA}"/>
              </a:ext>
            </a:extLst>
          </p:cNvPr>
          <p:cNvCxnSpPr>
            <a:cxnSpLocks/>
            <a:stCxn id="44" idx="3"/>
            <a:endCxn id="79" idx="1"/>
          </p:cNvCxnSpPr>
          <p:nvPr/>
        </p:nvCxnSpPr>
        <p:spPr>
          <a:xfrm flipV="1">
            <a:off x="5494473" y="1521639"/>
            <a:ext cx="517997" cy="1241371"/>
          </a:xfrm>
          <a:prstGeom prst="bentConnector3">
            <a:avLst>
              <a:gd name="adj1" fmla="val 32347"/>
            </a:avLst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接點: 肘形 120">
            <a:extLst>
              <a:ext uri="{FF2B5EF4-FFF2-40B4-BE49-F238E27FC236}">
                <a16:creationId xmlns:a16="http://schemas.microsoft.com/office/drawing/2014/main" xmlns="" id="{7E69F2B7-A5A1-39D8-8C69-8E4DE7AE652B}"/>
              </a:ext>
            </a:extLst>
          </p:cNvPr>
          <p:cNvCxnSpPr>
            <a:cxnSpLocks/>
            <a:stCxn id="54" idx="1"/>
            <a:endCxn id="79" idx="3"/>
          </p:cNvCxnSpPr>
          <p:nvPr/>
        </p:nvCxnSpPr>
        <p:spPr>
          <a:xfrm rot="10800000">
            <a:off x="7308170" y="1521640"/>
            <a:ext cx="291070" cy="232511"/>
          </a:xfrm>
          <a:prstGeom prst="bentConnector3">
            <a:avLst>
              <a:gd name="adj1" fmla="val 50000"/>
            </a:avLst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接點: 肘形 124">
            <a:extLst>
              <a:ext uri="{FF2B5EF4-FFF2-40B4-BE49-F238E27FC236}">
                <a16:creationId xmlns:a16="http://schemas.microsoft.com/office/drawing/2014/main" xmlns="" id="{52F088A6-E196-230B-5721-BDE4C41114A9}"/>
              </a:ext>
            </a:extLst>
          </p:cNvPr>
          <p:cNvCxnSpPr>
            <a:cxnSpLocks/>
            <a:stCxn id="67" idx="0"/>
          </p:cNvCxnSpPr>
          <p:nvPr/>
        </p:nvCxnSpPr>
        <p:spPr>
          <a:xfrm rot="5400000" flipH="1" flipV="1">
            <a:off x="4663250" y="3109918"/>
            <a:ext cx="1354972" cy="630688"/>
          </a:xfrm>
          <a:prstGeom prst="bentConnector3">
            <a:avLst>
              <a:gd name="adj1" fmla="val -1534"/>
            </a:avLst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1766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xmlns="" id="{170CF174-B041-B11C-7A39-B1D87F7799D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5938" y="462423"/>
            <a:ext cx="6370655" cy="461665"/>
          </a:xfrm>
        </p:spPr>
        <p:txBody>
          <a:bodyPr/>
          <a:lstStyle/>
          <a:p>
            <a:r>
              <a:rPr lang="zh-TW" altLang="en-US" dirty="0"/>
              <a:t>績效分析</a:t>
            </a:r>
            <a:r>
              <a:rPr lang="en-US" altLang="zh-TW" dirty="0"/>
              <a:t>-</a:t>
            </a:r>
            <a:r>
              <a:rPr lang="zh-TW" altLang="en-US" dirty="0"/>
              <a:t>以</a:t>
            </a:r>
            <a:r>
              <a:rPr lang="en-US" altLang="zh-TW" dirty="0"/>
              <a:t>SCOR</a:t>
            </a:r>
            <a:r>
              <a:rPr lang="zh-TW" altLang="en-US" dirty="0"/>
              <a:t>為基的</a:t>
            </a:r>
            <a:r>
              <a:rPr lang="en-US" altLang="zh-TW" dirty="0"/>
              <a:t>FRT</a:t>
            </a:r>
            <a:r>
              <a:rPr lang="zh-TW" altLang="en-US" dirty="0"/>
              <a:t>分析</a:t>
            </a:r>
            <a:r>
              <a:rPr lang="en-US" altLang="zh-TW" dirty="0"/>
              <a:t>(2/2)</a:t>
            </a:r>
            <a:endParaRPr lang="zh-TW" altLang="en-US" dirty="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xmlns="" id="{54011B31-58DE-4ADC-B9CE-273552368CFF}"/>
              </a:ext>
            </a:extLst>
          </p:cNvPr>
          <p:cNvSpPr/>
          <p:nvPr/>
        </p:nvSpPr>
        <p:spPr>
          <a:xfrm>
            <a:off x="0" y="1281220"/>
            <a:ext cx="12191999" cy="557677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33" name="直線接點 32">
            <a:extLst>
              <a:ext uri="{FF2B5EF4-FFF2-40B4-BE49-F238E27FC236}">
                <a16:creationId xmlns:a16="http://schemas.microsoft.com/office/drawing/2014/main" xmlns="" id="{5F70B666-4277-E26D-06F8-F8E2DF989CF1}"/>
              </a:ext>
            </a:extLst>
          </p:cNvPr>
          <p:cNvCxnSpPr/>
          <p:nvPr/>
        </p:nvCxnSpPr>
        <p:spPr>
          <a:xfrm>
            <a:off x="2139518" y="1281220"/>
            <a:ext cx="0" cy="5576779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接點 33">
            <a:extLst>
              <a:ext uri="{FF2B5EF4-FFF2-40B4-BE49-F238E27FC236}">
                <a16:creationId xmlns:a16="http://schemas.microsoft.com/office/drawing/2014/main" xmlns="" id="{2D7184F5-72B0-DD76-4542-3A989779A835}"/>
              </a:ext>
            </a:extLst>
          </p:cNvPr>
          <p:cNvCxnSpPr>
            <a:cxnSpLocks/>
          </p:cNvCxnSpPr>
          <p:nvPr/>
        </p:nvCxnSpPr>
        <p:spPr>
          <a:xfrm flipV="1">
            <a:off x="0" y="2512381"/>
            <a:ext cx="12192000" cy="71021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接點 34">
            <a:extLst>
              <a:ext uri="{FF2B5EF4-FFF2-40B4-BE49-F238E27FC236}">
                <a16:creationId xmlns:a16="http://schemas.microsoft.com/office/drawing/2014/main" xmlns="" id="{844C5181-1202-376E-D382-32BCA765685E}"/>
              </a:ext>
            </a:extLst>
          </p:cNvPr>
          <p:cNvCxnSpPr>
            <a:cxnSpLocks/>
          </p:cNvCxnSpPr>
          <p:nvPr/>
        </p:nvCxnSpPr>
        <p:spPr>
          <a:xfrm flipV="1">
            <a:off x="0" y="4034098"/>
            <a:ext cx="12192000" cy="71021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xmlns="" id="{B1A785A4-309A-3CF8-695A-0B0907699E11}"/>
              </a:ext>
            </a:extLst>
          </p:cNvPr>
          <p:cNvCxnSpPr>
            <a:cxnSpLocks/>
          </p:cNvCxnSpPr>
          <p:nvPr/>
        </p:nvCxnSpPr>
        <p:spPr>
          <a:xfrm flipV="1">
            <a:off x="0" y="5375027"/>
            <a:ext cx="12192000" cy="71021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矩形: 圓角 36">
            <a:extLst>
              <a:ext uri="{FF2B5EF4-FFF2-40B4-BE49-F238E27FC236}">
                <a16:creationId xmlns:a16="http://schemas.microsoft.com/office/drawing/2014/main" xmlns="" id="{E88C5363-1A58-1682-C910-17EC8C873BBB}"/>
              </a:ext>
            </a:extLst>
          </p:cNvPr>
          <p:cNvSpPr/>
          <p:nvPr/>
        </p:nvSpPr>
        <p:spPr>
          <a:xfrm>
            <a:off x="185399" y="1616930"/>
            <a:ext cx="1605512" cy="682387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700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企業目標</a:t>
            </a:r>
          </a:p>
        </p:txBody>
      </p:sp>
      <p:sp>
        <p:nvSpPr>
          <p:cNvPr id="38" name="矩形: 圓角 37">
            <a:extLst>
              <a:ext uri="{FF2B5EF4-FFF2-40B4-BE49-F238E27FC236}">
                <a16:creationId xmlns:a16="http://schemas.microsoft.com/office/drawing/2014/main" xmlns="" id="{454F1D2D-88EE-1A30-563A-289A00384CAF}"/>
              </a:ext>
            </a:extLst>
          </p:cNvPr>
          <p:cNvSpPr/>
          <p:nvPr/>
        </p:nvSpPr>
        <p:spPr>
          <a:xfrm>
            <a:off x="267003" y="3001042"/>
            <a:ext cx="1605512" cy="682387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700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SCOR L1</a:t>
            </a:r>
          </a:p>
          <a:p>
            <a:pPr algn="ctr"/>
            <a:r>
              <a:rPr lang="zh-TW" altLang="en-US" sz="1700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改善程度</a:t>
            </a:r>
          </a:p>
        </p:txBody>
      </p:sp>
      <p:sp>
        <p:nvSpPr>
          <p:cNvPr id="39" name="矩形: 圓角 38">
            <a:extLst>
              <a:ext uri="{FF2B5EF4-FFF2-40B4-BE49-F238E27FC236}">
                <a16:creationId xmlns:a16="http://schemas.microsoft.com/office/drawing/2014/main" xmlns="" id="{293BC4E1-FC15-3654-899C-4E934FB2F84B}"/>
              </a:ext>
            </a:extLst>
          </p:cNvPr>
          <p:cNvSpPr/>
          <p:nvPr/>
        </p:nvSpPr>
        <p:spPr>
          <a:xfrm>
            <a:off x="267003" y="4415830"/>
            <a:ext cx="1605512" cy="682387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700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SCOR L2</a:t>
            </a:r>
          </a:p>
          <a:p>
            <a:pPr algn="ctr"/>
            <a:r>
              <a:rPr lang="zh-TW" altLang="en-US" sz="1700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改善程度</a:t>
            </a:r>
          </a:p>
        </p:txBody>
      </p:sp>
      <p:sp>
        <p:nvSpPr>
          <p:cNvPr id="40" name="矩形: 圓角 39">
            <a:extLst>
              <a:ext uri="{FF2B5EF4-FFF2-40B4-BE49-F238E27FC236}">
                <a16:creationId xmlns:a16="http://schemas.microsoft.com/office/drawing/2014/main" xmlns="" id="{CA79E20A-9A2F-519B-D7F4-69CCDBF62CF6}"/>
              </a:ext>
            </a:extLst>
          </p:cNvPr>
          <p:cNvSpPr/>
          <p:nvPr/>
        </p:nvSpPr>
        <p:spPr>
          <a:xfrm>
            <a:off x="267003" y="5841125"/>
            <a:ext cx="1605512" cy="682387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700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改善方向</a:t>
            </a:r>
          </a:p>
        </p:txBody>
      </p:sp>
      <p:sp>
        <p:nvSpPr>
          <p:cNvPr id="41" name="矩形: 圓角 40">
            <a:extLst>
              <a:ext uri="{FF2B5EF4-FFF2-40B4-BE49-F238E27FC236}">
                <a16:creationId xmlns:a16="http://schemas.microsoft.com/office/drawing/2014/main" xmlns="" id="{787CCFF0-D3B2-5311-C0F8-F010F80ACE5C}"/>
              </a:ext>
            </a:extLst>
          </p:cNvPr>
          <p:cNvSpPr/>
          <p:nvPr/>
        </p:nvSpPr>
        <p:spPr>
          <a:xfrm>
            <a:off x="3934147" y="4435778"/>
            <a:ext cx="2548130" cy="682387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17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站牌故障</a:t>
            </a:r>
            <a:endParaRPr lang="en-US" altLang="zh-TW" sz="17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7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通報方便且及時</a:t>
            </a:r>
            <a:endParaRPr lang="en-US" altLang="zh-TW" sz="17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2" name="矩形: 圓角 41">
            <a:extLst>
              <a:ext uri="{FF2B5EF4-FFF2-40B4-BE49-F238E27FC236}">
                <a16:creationId xmlns:a16="http://schemas.microsoft.com/office/drawing/2014/main" xmlns="" id="{7A92CC19-7365-EF9C-0182-9D8A24F3756F}"/>
              </a:ext>
            </a:extLst>
          </p:cNvPr>
          <p:cNvSpPr/>
          <p:nvPr/>
        </p:nvSpPr>
        <p:spPr>
          <a:xfrm>
            <a:off x="7145492" y="2956634"/>
            <a:ext cx="1945241" cy="682387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7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維修效率提高</a:t>
            </a:r>
          </a:p>
        </p:txBody>
      </p:sp>
      <p:sp>
        <p:nvSpPr>
          <p:cNvPr id="43" name="矩形: 圓角 42">
            <a:extLst>
              <a:ext uri="{FF2B5EF4-FFF2-40B4-BE49-F238E27FC236}">
                <a16:creationId xmlns:a16="http://schemas.microsoft.com/office/drawing/2014/main" xmlns="" id="{5F9C5E4F-66C8-D180-0115-2E6FDF96B708}"/>
              </a:ext>
            </a:extLst>
          </p:cNvPr>
          <p:cNvSpPr/>
          <p:nvPr/>
        </p:nvSpPr>
        <p:spPr>
          <a:xfrm>
            <a:off x="6751061" y="4392427"/>
            <a:ext cx="2742072" cy="682387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17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廠商重製物料</a:t>
            </a:r>
            <a:endParaRPr lang="en-US" altLang="zh-TW" sz="17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7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備料時間短</a:t>
            </a:r>
          </a:p>
        </p:txBody>
      </p:sp>
      <p:sp>
        <p:nvSpPr>
          <p:cNvPr id="44" name="矩形: 圓角 43">
            <a:extLst>
              <a:ext uri="{FF2B5EF4-FFF2-40B4-BE49-F238E27FC236}">
                <a16:creationId xmlns:a16="http://schemas.microsoft.com/office/drawing/2014/main" xmlns="" id="{CD274547-55B5-6075-13BA-2E62805E8D18}"/>
              </a:ext>
            </a:extLst>
          </p:cNvPr>
          <p:cNvSpPr/>
          <p:nvPr/>
        </p:nvSpPr>
        <p:spPr>
          <a:xfrm>
            <a:off x="2274922" y="5782392"/>
            <a:ext cx="2868310" cy="682387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提供數位即時的通報方法</a:t>
            </a:r>
            <a:endParaRPr lang="en-US" altLang="zh-TW" sz="16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(Line/ </a:t>
            </a:r>
            <a:r>
              <a:rPr lang="en-US" altLang="zh-TW" sz="1600" b="1" dirty="0" err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QRcode</a:t>
            </a:r>
            <a:r>
              <a:rPr lang="en-US" altLang="zh-TW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/APP)</a:t>
            </a:r>
            <a:endParaRPr lang="zh-TW" altLang="en-US" sz="16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5" name="矩形: 圓角 44">
            <a:extLst>
              <a:ext uri="{FF2B5EF4-FFF2-40B4-BE49-F238E27FC236}">
                <a16:creationId xmlns:a16="http://schemas.microsoft.com/office/drawing/2014/main" xmlns="" id="{47667079-3615-B3FA-79C7-23E169625A81}"/>
              </a:ext>
            </a:extLst>
          </p:cNvPr>
          <p:cNvSpPr/>
          <p:nvPr/>
        </p:nvSpPr>
        <p:spPr>
          <a:xfrm>
            <a:off x="5295122" y="5779820"/>
            <a:ext cx="2248329" cy="682387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故障狀況透過</a:t>
            </a:r>
            <a:r>
              <a:rPr lang="en-US" altLang="zh-TW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Web/</a:t>
            </a:r>
            <a:r>
              <a:rPr lang="zh-TW" altLang="en-US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簡訊系統即時反應廠商</a:t>
            </a:r>
          </a:p>
        </p:txBody>
      </p:sp>
      <p:sp>
        <p:nvSpPr>
          <p:cNvPr id="46" name="箭號: 向右 45">
            <a:extLst>
              <a:ext uri="{FF2B5EF4-FFF2-40B4-BE49-F238E27FC236}">
                <a16:creationId xmlns:a16="http://schemas.microsoft.com/office/drawing/2014/main" xmlns="" id="{2A0191F0-D226-3D33-BEE4-5C2CF026C4CF}"/>
              </a:ext>
            </a:extLst>
          </p:cNvPr>
          <p:cNvSpPr/>
          <p:nvPr/>
        </p:nvSpPr>
        <p:spPr>
          <a:xfrm rot="18829781">
            <a:off x="5480529" y="2309385"/>
            <a:ext cx="566253" cy="582333"/>
          </a:xfrm>
          <a:prstGeom prst="rightArrow">
            <a:avLst/>
          </a:prstGeom>
          <a:solidFill>
            <a:srgbClr val="E14E4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7" name="箭號: 向右 46">
            <a:extLst>
              <a:ext uri="{FF2B5EF4-FFF2-40B4-BE49-F238E27FC236}">
                <a16:creationId xmlns:a16="http://schemas.microsoft.com/office/drawing/2014/main" xmlns="" id="{DD6C7F99-5C50-D655-C684-8C6309C82C72}"/>
              </a:ext>
            </a:extLst>
          </p:cNvPr>
          <p:cNvSpPr/>
          <p:nvPr/>
        </p:nvSpPr>
        <p:spPr>
          <a:xfrm rot="13722079">
            <a:off x="7523298" y="2320059"/>
            <a:ext cx="566253" cy="582333"/>
          </a:xfrm>
          <a:prstGeom prst="rightArrow">
            <a:avLst/>
          </a:prstGeom>
          <a:solidFill>
            <a:srgbClr val="E14E4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8" name="箭號: 向右 47">
            <a:extLst>
              <a:ext uri="{FF2B5EF4-FFF2-40B4-BE49-F238E27FC236}">
                <a16:creationId xmlns:a16="http://schemas.microsoft.com/office/drawing/2014/main" xmlns="" id="{34A4FE54-69F7-79ED-086E-4607329B59A4}"/>
              </a:ext>
            </a:extLst>
          </p:cNvPr>
          <p:cNvSpPr/>
          <p:nvPr/>
        </p:nvSpPr>
        <p:spPr>
          <a:xfrm rot="16200000">
            <a:off x="7704903" y="3743867"/>
            <a:ext cx="566253" cy="582333"/>
          </a:xfrm>
          <a:prstGeom prst="rightArrow">
            <a:avLst/>
          </a:prstGeom>
          <a:solidFill>
            <a:srgbClr val="E14E4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9" name="箭號: 向右 48">
            <a:extLst>
              <a:ext uri="{FF2B5EF4-FFF2-40B4-BE49-F238E27FC236}">
                <a16:creationId xmlns:a16="http://schemas.microsoft.com/office/drawing/2014/main" xmlns="" id="{41B8F0C0-1EAC-65AC-0435-4355D13A8E1F}"/>
              </a:ext>
            </a:extLst>
          </p:cNvPr>
          <p:cNvSpPr/>
          <p:nvPr/>
        </p:nvSpPr>
        <p:spPr>
          <a:xfrm rot="16200000">
            <a:off x="5074410" y="3743867"/>
            <a:ext cx="566253" cy="582333"/>
          </a:xfrm>
          <a:prstGeom prst="rightArrow">
            <a:avLst/>
          </a:prstGeom>
          <a:solidFill>
            <a:srgbClr val="E14E4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0" name="箭號: 向右 49">
            <a:extLst>
              <a:ext uri="{FF2B5EF4-FFF2-40B4-BE49-F238E27FC236}">
                <a16:creationId xmlns:a16="http://schemas.microsoft.com/office/drawing/2014/main" xmlns="" id="{03196BF1-6F75-CC8C-4263-BE65E2F14A92}"/>
              </a:ext>
            </a:extLst>
          </p:cNvPr>
          <p:cNvSpPr/>
          <p:nvPr/>
        </p:nvSpPr>
        <p:spPr>
          <a:xfrm rot="16200000">
            <a:off x="4382141" y="5154881"/>
            <a:ext cx="566253" cy="582333"/>
          </a:xfrm>
          <a:prstGeom prst="rightArrow">
            <a:avLst/>
          </a:prstGeom>
          <a:solidFill>
            <a:srgbClr val="E14E4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1" name="箭號: 向右 50">
            <a:extLst>
              <a:ext uri="{FF2B5EF4-FFF2-40B4-BE49-F238E27FC236}">
                <a16:creationId xmlns:a16="http://schemas.microsoft.com/office/drawing/2014/main" xmlns="" id="{8EA9F371-1677-1C4F-382E-1053BE907AB4}"/>
              </a:ext>
            </a:extLst>
          </p:cNvPr>
          <p:cNvSpPr/>
          <p:nvPr/>
        </p:nvSpPr>
        <p:spPr>
          <a:xfrm rot="17329341">
            <a:off x="6834878" y="5083859"/>
            <a:ext cx="566253" cy="582333"/>
          </a:xfrm>
          <a:prstGeom prst="rightArrow">
            <a:avLst/>
          </a:prstGeom>
          <a:solidFill>
            <a:srgbClr val="E14E4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2" name="矩形: 圓角 51">
            <a:extLst>
              <a:ext uri="{FF2B5EF4-FFF2-40B4-BE49-F238E27FC236}">
                <a16:creationId xmlns:a16="http://schemas.microsoft.com/office/drawing/2014/main" xmlns="" id="{24D2E6EC-3C18-35F8-138E-372C16694759}"/>
              </a:ext>
            </a:extLst>
          </p:cNvPr>
          <p:cNvSpPr/>
          <p:nvPr/>
        </p:nvSpPr>
        <p:spPr>
          <a:xfrm>
            <a:off x="7806418" y="5778197"/>
            <a:ext cx="2445683" cy="682387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評比廠商物料故障率要求廠商事先備料</a:t>
            </a:r>
          </a:p>
        </p:txBody>
      </p:sp>
      <p:sp>
        <p:nvSpPr>
          <p:cNvPr id="53" name="矩形: 圓角 52">
            <a:extLst>
              <a:ext uri="{FF2B5EF4-FFF2-40B4-BE49-F238E27FC236}">
                <a16:creationId xmlns:a16="http://schemas.microsoft.com/office/drawing/2014/main" xmlns="" id="{A2BF7913-CB95-DD29-DA3C-0C781585F6C4}"/>
              </a:ext>
            </a:extLst>
          </p:cNvPr>
          <p:cNvSpPr/>
          <p:nvPr/>
        </p:nvSpPr>
        <p:spPr>
          <a:xfrm>
            <a:off x="5839953" y="1519283"/>
            <a:ext cx="1945241" cy="682387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7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提升服務效率</a:t>
            </a:r>
          </a:p>
        </p:txBody>
      </p:sp>
      <p:sp>
        <p:nvSpPr>
          <p:cNvPr id="54" name="矩形: 圓角 53">
            <a:extLst>
              <a:ext uri="{FF2B5EF4-FFF2-40B4-BE49-F238E27FC236}">
                <a16:creationId xmlns:a16="http://schemas.microsoft.com/office/drawing/2014/main" xmlns="" id="{03E24D31-5E69-FA5F-43B0-F4223949B243}"/>
              </a:ext>
            </a:extLst>
          </p:cNvPr>
          <p:cNvSpPr/>
          <p:nvPr/>
        </p:nvSpPr>
        <p:spPr>
          <a:xfrm>
            <a:off x="4576875" y="2924216"/>
            <a:ext cx="1945241" cy="682387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7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故障通報</a:t>
            </a:r>
            <a:endParaRPr lang="en-US" altLang="zh-TW" sz="17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17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反應即時</a:t>
            </a:r>
          </a:p>
        </p:txBody>
      </p:sp>
      <p:sp>
        <p:nvSpPr>
          <p:cNvPr id="55" name="箭號: 向右 54">
            <a:extLst>
              <a:ext uri="{FF2B5EF4-FFF2-40B4-BE49-F238E27FC236}">
                <a16:creationId xmlns:a16="http://schemas.microsoft.com/office/drawing/2014/main" xmlns="" id="{718F6DD1-E1EF-8B08-6949-F5986362B53C}"/>
              </a:ext>
            </a:extLst>
          </p:cNvPr>
          <p:cNvSpPr/>
          <p:nvPr/>
        </p:nvSpPr>
        <p:spPr>
          <a:xfrm rot="14052895">
            <a:off x="8949137" y="5047492"/>
            <a:ext cx="605735" cy="582333"/>
          </a:xfrm>
          <a:prstGeom prst="rightArrow">
            <a:avLst/>
          </a:prstGeom>
          <a:solidFill>
            <a:srgbClr val="E14E4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6" name="橢圓 55">
            <a:extLst>
              <a:ext uri="{FF2B5EF4-FFF2-40B4-BE49-F238E27FC236}">
                <a16:creationId xmlns:a16="http://schemas.microsoft.com/office/drawing/2014/main" xmlns="" id="{D6242A7B-3311-CE67-11A4-C3810F490955}"/>
              </a:ext>
            </a:extLst>
          </p:cNvPr>
          <p:cNvSpPr/>
          <p:nvPr/>
        </p:nvSpPr>
        <p:spPr>
          <a:xfrm>
            <a:off x="5567186" y="4829695"/>
            <a:ext cx="819589" cy="254428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7" name="橢圓 56">
            <a:extLst>
              <a:ext uri="{FF2B5EF4-FFF2-40B4-BE49-F238E27FC236}">
                <a16:creationId xmlns:a16="http://schemas.microsoft.com/office/drawing/2014/main" xmlns="" id="{1BF30C10-5BAE-87A8-D271-F9278E8724F4}"/>
              </a:ext>
            </a:extLst>
          </p:cNvPr>
          <p:cNvSpPr/>
          <p:nvPr/>
        </p:nvSpPr>
        <p:spPr>
          <a:xfrm>
            <a:off x="8462355" y="4721629"/>
            <a:ext cx="1030778" cy="344837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8" name="文字方塊 57">
            <a:extLst>
              <a:ext uri="{FF2B5EF4-FFF2-40B4-BE49-F238E27FC236}">
                <a16:creationId xmlns:a16="http://schemas.microsoft.com/office/drawing/2014/main" xmlns="" id="{C70C5FC6-4D16-A7B4-8409-6138F81B7ED3}"/>
              </a:ext>
            </a:extLst>
          </p:cNvPr>
          <p:cNvSpPr txBox="1"/>
          <p:nvPr/>
        </p:nvSpPr>
        <p:spPr>
          <a:xfrm>
            <a:off x="5527350" y="4822309"/>
            <a:ext cx="9549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100" b="1" dirty="0">
                <a:solidFill>
                  <a:srgbClr val="FFFF00"/>
                </a:solidFill>
              </a:rPr>
              <a:t>1</a:t>
            </a:r>
            <a:r>
              <a:rPr lang="zh-TW" altLang="en-US" sz="1100" b="1" dirty="0">
                <a:solidFill>
                  <a:srgbClr val="FFFF00"/>
                </a:solidFill>
              </a:rPr>
              <a:t>天</a:t>
            </a:r>
            <a:r>
              <a:rPr lang="en-US" altLang="zh-TW" sz="1100" b="1" dirty="0">
                <a:solidFill>
                  <a:srgbClr val="FFFF00"/>
                </a:solidFill>
              </a:rPr>
              <a:t>-&gt;6</a:t>
            </a:r>
            <a:r>
              <a:rPr lang="zh-TW" altLang="en-US" sz="1100" b="1" dirty="0">
                <a:solidFill>
                  <a:srgbClr val="FFFF00"/>
                </a:solidFill>
              </a:rPr>
              <a:t>小時</a:t>
            </a:r>
          </a:p>
        </p:txBody>
      </p:sp>
      <p:sp>
        <p:nvSpPr>
          <p:cNvPr id="59" name="文字方塊 58">
            <a:extLst>
              <a:ext uri="{FF2B5EF4-FFF2-40B4-BE49-F238E27FC236}">
                <a16:creationId xmlns:a16="http://schemas.microsoft.com/office/drawing/2014/main" xmlns="" id="{821CD79E-E11A-023D-7C15-A358BCE6E1D2}"/>
              </a:ext>
            </a:extLst>
          </p:cNvPr>
          <p:cNvSpPr txBox="1"/>
          <p:nvPr/>
        </p:nvSpPr>
        <p:spPr>
          <a:xfrm>
            <a:off x="8462356" y="4790045"/>
            <a:ext cx="103077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100" b="1" dirty="0">
                <a:solidFill>
                  <a:srgbClr val="FFFF00"/>
                </a:solidFill>
              </a:rPr>
              <a:t>7</a:t>
            </a:r>
            <a:r>
              <a:rPr lang="zh-TW" altLang="en-US" sz="1100" b="1" dirty="0">
                <a:solidFill>
                  <a:srgbClr val="FFFF00"/>
                </a:solidFill>
              </a:rPr>
              <a:t>天 </a:t>
            </a:r>
            <a:r>
              <a:rPr lang="en-US" altLang="zh-TW" sz="1100" b="1" dirty="0">
                <a:solidFill>
                  <a:srgbClr val="FFFF00"/>
                </a:solidFill>
              </a:rPr>
              <a:t>-&gt;12</a:t>
            </a:r>
            <a:r>
              <a:rPr lang="zh-TW" altLang="en-US" sz="1100" b="1" dirty="0">
                <a:solidFill>
                  <a:srgbClr val="FFFF00"/>
                </a:solidFill>
              </a:rPr>
              <a:t>小時</a:t>
            </a:r>
          </a:p>
        </p:txBody>
      </p:sp>
      <p:sp>
        <p:nvSpPr>
          <p:cNvPr id="3" name="矩形: 圓角 2">
            <a:extLst>
              <a:ext uri="{FF2B5EF4-FFF2-40B4-BE49-F238E27FC236}">
                <a16:creationId xmlns:a16="http://schemas.microsoft.com/office/drawing/2014/main" xmlns="" id="{6FD55849-5050-A30E-E534-BDC97D31DC7B}"/>
              </a:ext>
            </a:extLst>
          </p:cNvPr>
          <p:cNvSpPr/>
          <p:nvPr/>
        </p:nvSpPr>
        <p:spPr>
          <a:xfrm>
            <a:off x="10316095" y="5779819"/>
            <a:ext cx="1608902" cy="682387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建立廠商</a:t>
            </a:r>
            <a:endParaRPr lang="en-US" altLang="zh-TW" sz="16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服務水準</a:t>
            </a:r>
            <a:r>
              <a:rPr lang="en-US" altLang="zh-TW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KPI</a:t>
            </a:r>
            <a:endParaRPr lang="zh-TW" altLang="en-US" sz="16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543024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xmlns="" id="{AA1E1B0A-1B27-77DB-57E1-EF3CEF981F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5938" y="462423"/>
            <a:ext cx="7106433" cy="461665"/>
          </a:xfrm>
        </p:spPr>
        <p:txBody>
          <a:bodyPr/>
          <a:lstStyle/>
          <a:p>
            <a:r>
              <a:rPr lang="zh-TW" altLang="en-US" dirty="0"/>
              <a:t>績效分析</a:t>
            </a:r>
            <a:r>
              <a:rPr lang="en-US" altLang="zh-TW" dirty="0"/>
              <a:t>- FRT</a:t>
            </a:r>
            <a:r>
              <a:rPr lang="zh-TW" altLang="en-US" dirty="0"/>
              <a:t>分析</a:t>
            </a:r>
            <a:r>
              <a:rPr lang="en-US" altLang="zh-TW" dirty="0"/>
              <a:t>(2/2) Thread Diagram</a:t>
            </a:r>
            <a:endParaRPr lang="zh-TW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xmlns="" id="{82FE71BD-AD2A-51CA-03BC-240FEAB09451}"/>
              </a:ext>
            </a:extLst>
          </p:cNvPr>
          <p:cNvSpPr/>
          <p:nvPr/>
        </p:nvSpPr>
        <p:spPr>
          <a:xfrm>
            <a:off x="0" y="1281220"/>
            <a:ext cx="12191999" cy="557677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5" name="直線接點 4">
            <a:extLst>
              <a:ext uri="{FF2B5EF4-FFF2-40B4-BE49-F238E27FC236}">
                <a16:creationId xmlns:a16="http://schemas.microsoft.com/office/drawing/2014/main" xmlns="" id="{AFA88A94-6E57-01BD-5243-D0A1CE3C9FF9}"/>
              </a:ext>
            </a:extLst>
          </p:cNvPr>
          <p:cNvCxnSpPr/>
          <p:nvPr/>
        </p:nvCxnSpPr>
        <p:spPr>
          <a:xfrm>
            <a:off x="3498111" y="1265274"/>
            <a:ext cx="0" cy="52418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接點 5">
            <a:extLst>
              <a:ext uri="{FF2B5EF4-FFF2-40B4-BE49-F238E27FC236}">
                <a16:creationId xmlns:a16="http://schemas.microsoft.com/office/drawing/2014/main" xmlns="" id="{C8A4A9ED-EB59-3FDA-7139-C0ECA0313E93}"/>
              </a:ext>
            </a:extLst>
          </p:cNvPr>
          <p:cNvCxnSpPr/>
          <p:nvPr/>
        </p:nvCxnSpPr>
        <p:spPr>
          <a:xfrm>
            <a:off x="6712690" y="1281221"/>
            <a:ext cx="0" cy="52418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接點 6">
            <a:extLst>
              <a:ext uri="{FF2B5EF4-FFF2-40B4-BE49-F238E27FC236}">
                <a16:creationId xmlns:a16="http://schemas.microsoft.com/office/drawing/2014/main" xmlns="" id="{8AC78138-2A43-AB58-E252-CF99C3584CD7}"/>
              </a:ext>
            </a:extLst>
          </p:cNvPr>
          <p:cNvCxnSpPr/>
          <p:nvPr/>
        </p:nvCxnSpPr>
        <p:spPr>
          <a:xfrm>
            <a:off x="9399183" y="1281221"/>
            <a:ext cx="0" cy="52418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: 圓角 7">
            <a:extLst>
              <a:ext uri="{FF2B5EF4-FFF2-40B4-BE49-F238E27FC236}">
                <a16:creationId xmlns:a16="http://schemas.microsoft.com/office/drawing/2014/main" xmlns="" id="{D5C78B21-D56D-7978-4D35-937D21010180}"/>
              </a:ext>
            </a:extLst>
          </p:cNvPr>
          <p:cNvSpPr/>
          <p:nvPr/>
        </p:nvSpPr>
        <p:spPr>
          <a:xfrm>
            <a:off x="1446028" y="5677786"/>
            <a:ext cx="1605512" cy="52099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供應商</a:t>
            </a: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xmlns="" id="{409FA244-3816-5E80-B053-5A491F658337}"/>
              </a:ext>
            </a:extLst>
          </p:cNvPr>
          <p:cNvSpPr/>
          <p:nvPr/>
        </p:nvSpPr>
        <p:spPr>
          <a:xfrm>
            <a:off x="4276956" y="5677783"/>
            <a:ext cx="1605512" cy="52099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製造商</a:t>
            </a:r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xmlns="" id="{EF767EF3-5305-2181-9BB8-98F4DB2E639D}"/>
              </a:ext>
            </a:extLst>
          </p:cNvPr>
          <p:cNvSpPr/>
          <p:nvPr/>
        </p:nvSpPr>
        <p:spPr>
          <a:xfrm>
            <a:off x="7182904" y="5677783"/>
            <a:ext cx="1605512" cy="52099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總部</a:t>
            </a:r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xmlns="" id="{91EB36B8-01A2-6448-02A4-FC8D57693116}"/>
              </a:ext>
            </a:extLst>
          </p:cNvPr>
          <p:cNvSpPr/>
          <p:nvPr/>
        </p:nvSpPr>
        <p:spPr>
          <a:xfrm>
            <a:off x="9658975" y="5677784"/>
            <a:ext cx="1605512" cy="52099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客戶</a:t>
            </a:r>
          </a:p>
        </p:txBody>
      </p:sp>
      <p:sp>
        <p:nvSpPr>
          <p:cNvPr id="12" name="箭號: 向右 11">
            <a:extLst>
              <a:ext uri="{FF2B5EF4-FFF2-40B4-BE49-F238E27FC236}">
                <a16:creationId xmlns:a16="http://schemas.microsoft.com/office/drawing/2014/main" xmlns="" id="{A0504F74-F7BD-6B0A-6994-723B1EFADF24}"/>
              </a:ext>
            </a:extLst>
          </p:cNvPr>
          <p:cNvSpPr/>
          <p:nvPr/>
        </p:nvSpPr>
        <p:spPr>
          <a:xfrm>
            <a:off x="1334388" y="3586788"/>
            <a:ext cx="871866" cy="680484"/>
          </a:xfrm>
          <a:prstGeom prst="rightArrow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M1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3" name="箭號: 向右 12">
            <a:extLst>
              <a:ext uri="{FF2B5EF4-FFF2-40B4-BE49-F238E27FC236}">
                <a16:creationId xmlns:a16="http://schemas.microsoft.com/office/drawing/2014/main" xmlns="" id="{7C239DE1-A678-C310-EFB4-CE2D05D6688A}"/>
              </a:ext>
            </a:extLst>
          </p:cNvPr>
          <p:cNvSpPr/>
          <p:nvPr/>
        </p:nvSpPr>
        <p:spPr>
          <a:xfrm>
            <a:off x="5720319" y="4086517"/>
            <a:ext cx="871866" cy="680484"/>
          </a:xfrm>
          <a:prstGeom prst="rightArrow">
            <a:avLst/>
          </a:prstGeom>
          <a:solidFill>
            <a:srgbClr val="FFCC9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D2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4" name="箭號: 向右 13">
            <a:extLst>
              <a:ext uri="{FF2B5EF4-FFF2-40B4-BE49-F238E27FC236}">
                <a16:creationId xmlns:a16="http://schemas.microsoft.com/office/drawing/2014/main" xmlns="" id="{1A7315C8-9A54-B24D-77DF-AAF880D0D1C5}"/>
              </a:ext>
            </a:extLst>
          </p:cNvPr>
          <p:cNvSpPr/>
          <p:nvPr/>
        </p:nvSpPr>
        <p:spPr>
          <a:xfrm>
            <a:off x="1334388" y="4751052"/>
            <a:ext cx="871866" cy="680484"/>
          </a:xfrm>
          <a:prstGeom prst="rightArrow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M3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5" name="箭號: 向右 14">
            <a:extLst>
              <a:ext uri="{FF2B5EF4-FFF2-40B4-BE49-F238E27FC236}">
                <a16:creationId xmlns:a16="http://schemas.microsoft.com/office/drawing/2014/main" xmlns="" id="{9E6658AB-8BEB-90E8-4C1C-56AF4D07879D}"/>
              </a:ext>
            </a:extLst>
          </p:cNvPr>
          <p:cNvSpPr/>
          <p:nvPr/>
        </p:nvSpPr>
        <p:spPr>
          <a:xfrm>
            <a:off x="8374266" y="4235373"/>
            <a:ext cx="871866" cy="680484"/>
          </a:xfrm>
          <a:prstGeom prst="rightArrow">
            <a:avLst/>
          </a:prstGeom>
          <a:solidFill>
            <a:srgbClr val="FFCC9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D2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6" name="箭號: 向右 15">
            <a:extLst>
              <a:ext uri="{FF2B5EF4-FFF2-40B4-BE49-F238E27FC236}">
                <a16:creationId xmlns:a16="http://schemas.microsoft.com/office/drawing/2014/main" xmlns="" id="{3A1A8AFC-3194-F667-19FD-3C8F1E701305}"/>
              </a:ext>
            </a:extLst>
          </p:cNvPr>
          <p:cNvSpPr/>
          <p:nvPr/>
        </p:nvSpPr>
        <p:spPr>
          <a:xfrm>
            <a:off x="2496876" y="3586787"/>
            <a:ext cx="871866" cy="680484"/>
          </a:xfrm>
          <a:prstGeom prst="rightArrow">
            <a:avLst/>
          </a:prstGeom>
          <a:solidFill>
            <a:srgbClr val="FFCC9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D1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7" name="箭號: 向右 16">
            <a:extLst>
              <a:ext uri="{FF2B5EF4-FFF2-40B4-BE49-F238E27FC236}">
                <a16:creationId xmlns:a16="http://schemas.microsoft.com/office/drawing/2014/main" xmlns="" id="{41E775F6-2C7A-60BF-1222-A73A1996D5A4}"/>
              </a:ext>
            </a:extLst>
          </p:cNvPr>
          <p:cNvSpPr/>
          <p:nvPr/>
        </p:nvSpPr>
        <p:spPr>
          <a:xfrm>
            <a:off x="2512829" y="4740419"/>
            <a:ext cx="871866" cy="680484"/>
          </a:xfrm>
          <a:prstGeom prst="rightArrow">
            <a:avLst/>
          </a:prstGeom>
          <a:solidFill>
            <a:srgbClr val="FFCC9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D3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8" name="箭號: 向右 17">
            <a:extLst>
              <a:ext uri="{FF2B5EF4-FFF2-40B4-BE49-F238E27FC236}">
                <a16:creationId xmlns:a16="http://schemas.microsoft.com/office/drawing/2014/main" xmlns="" id="{CE3258D1-4D0D-0A77-3C95-196E3EDAFDEE}"/>
              </a:ext>
            </a:extLst>
          </p:cNvPr>
          <p:cNvSpPr/>
          <p:nvPr/>
        </p:nvSpPr>
        <p:spPr>
          <a:xfrm>
            <a:off x="3600007" y="3554889"/>
            <a:ext cx="871866" cy="680484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S1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9" name="箭號: 向右 18">
            <a:extLst>
              <a:ext uri="{FF2B5EF4-FFF2-40B4-BE49-F238E27FC236}">
                <a16:creationId xmlns:a16="http://schemas.microsoft.com/office/drawing/2014/main" xmlns="" id="{07F67094-4A60-D1ED-D800-F7219B67636C}"/>
              </a:ext>
            </a:extLst>
          </p:cNvPr>
          <p:cNvSpPr/>
          <p:nvPr/>
        </p:nvSpPr>
        <p:spPr>
          <a:xfrm>
            <a:off x="3620382" y="4740418"/>
            <a:ext cx="871866" cy="680484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S3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0" name="箭號: 向右 19">
            <a:extLst>
              <a:ext uri="{FF2B5EF4-FFF2-40B4-BE49-F238E27FC236}">
                <a16:creationId xmlns:a16="http://schemas.microsoft.com/office/drawing/2014/main" xmlns="" id="{111B85BA-A37D-4503-52C0-6663F449BF1A}"/>
              </a:ext>
            </a:extLst>
          </p:cNvPr>
          <p:cNvSpPr/>
          <p:nvPr/>
        </p:nvSpPr>
        <p:spPr>
          <a:xfrm>
            <a:off x="4719977" y="4086517"/>
            <a:ext cx="871866" cy="680484"/>
          </a:xfrm>
          <a:prstGeom prst="rightArrow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M2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1" name="箭號: 向右 20">
            <a:extLst>
              <a:ext uri="{FF2B5EF4-FFF2-40B4-BE49-F238E27FC236}">
                <a16:creationId xmlns:a16="http://schemas.microsoft.com/office/drawing/2014/main" xmlns="" id="{107170FA-C989-4514-B13D-D1894B7B9D77}"/>
              </a:ext>
            </a:extLst>
          </p:cNvPr>
          <p:cNvSpPr/>
          <p:nvPr/>
        </p:nvSpPr>
        <p:spPr>
          <a:xfrm>
            <a:off x="7086595" y="3655900"/>
            <a:ext cx="871866" cy="680484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S1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2" name="箭號: 向右 21">
            <a:extLst>
              <a:ext uri="{FF2B5EF4-FFF2-40B4-BE49-F238E27FC236}">
                <a16:creationId xmlns:a16="http://schemas.microsoft.com/office/drawing/2014/main" xmlns="" id="{E5E9488B-4F8B-64B4-022B-6BC2F831C3BB}"/>
              </a:ext>
            </a:extLst>
          </p:cNvPr>
          <p:cNvSpPr/>
          <p:nvPr/>
        </p:nvSpPr>
        <p:spPr>
          <a:xfrm>
            <a:off x="7106970" y="4841429"/>
            <a:ext cx="871866" cy="680484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S3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3" name="箭號: 向右 22">
            <a:extLst>
              <a:ext uri="{FF2B5EF4-FFF2-40B4-BE49-F238E27FC236}">
                <a16:creationId xmlns:a16="http://schemas.microsoft.com/office/drawing/2014/main" xmlns="" id="{F2CEB164-0F71-EF3E-73BB-46A336E23409}"/>
              </a:ext>
            </a:extLst>
          </p:cNvPr>
          <p:cNvSpPr/>
          <p:nvPr/>
        </p:nvSpPr>
        <p:spPr>
          <a:xfrm>
            <a:off x="10099401" y="3655900"/>
            <a:ext cx="871866" cy="680484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S1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4" name="箭號: 向右 23">
            <a:extLst>
              <a:ext uri="{FF2B5EF4-FFF2-40B4-BE49-F238E27FC236}">
                <a16:creationId xmlns:a16="http://schemas.microsoft.com/office/drawing/2014/main" xmlns="" id="{260189B8-01E2-85B6-C466-2EB2FD4D0C10}"/>
              </a:ext>
            </a:extLst>
          </p:cNvPr>
          <p:cNvSpPr/>
          <p:nvPr/>
        </p:nvSpPr>
        <p:spPr>
          <a:xfrm>
            <a:off x="10119776" y="4841429"/>
            <a:ext cx="871866" cy="680484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S3</a:t>
            </a:r>
            <a:endParaRPr lang="zh-TW" altLang="en-US" dirty="0">
              <a:solidFill>
                <a:schemeClr val="tx1"/>
              </a:solidFill>
            </a:endParaRPr>
          </a:p>
        </p:txBody>
      </p:sp>
      <p:cxnSp>
        <p:nvCxnSpPr>
          <p:cNvPr id="25" name="接點: 肘形 24">
            <a:extLst>
              <a:ext uri="{FF2B5EF4-FFF2-40B4-BE49-F238E27FC236}">
                <a16:creationId xmlns:a16="http://schemas.microsoft.com/office/drawing/2014/main" xmlns="" id="{0CB4C6A8-7BEE-373D-B2AB-81ADCF73A421}"/>
              </a:ext>
            </a:extLst>
          </p:cNvPr>
          <p:cNvCxnSpPr>
            <a:stCxn id="12" idx="3"/>
            <a:endCxn id="16" idx="1"/>
          </p:cNvCxnSpPr>
          <p:nvPr/>
        </p:nvCxnSpPr>
        <p:spPr>
          <a:xfrm flipV="1">
            <a:off x="2206254" y="3927029"/>
            <a:ext cx="290622" cy="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接點: 肘形 25">
            <a:extLst>
              <a:ext uri="{FF2B5EF4-FFF2-40B4-BE49-F238E27FC236}">
                <a16:creationId xmlns:a16="http://schemas.microsoft.com/office/drawing/2014/main" xmlns="" id="{7310A104-B379-C569-9D51-70B69A743B96}"/>
              </a:ext>
            </a:extLst>
          </p:cNvPr>
          <p:cNvCxnSpPr>
            <a:cxnSpLocks/>
            <a:stCxn id="14" idx="3"/>
            <a:endCxn id="17" idx="1"/>
          </p:cNvCxnSpPr>
          <p:nvPr/>
        </p:nvCxnSpPr>
        <p:spPr>
          <a:xfrm flipV="1">
            <a:off x="2206254" y="5080661"/>
            <a:ext cx="306575" cy="1063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接點: 肘形 26">
            <a:extLst>
              <a:ext uri="{FF2B5EF4-FFF2-40B4-BE49-F238E27FC236}">
                <a16:creationId xmlns:a16="http://schemas.microsoft.com/office/drawing/2014/main" xmlns="" id="{24AC3DA8-E618-BA35-0CA6-07DEEC908917}"/>
              </a:ext>
            </a:extLst>
          </p:cNvPr>
          <p:cNvCxnSpPr>
            <a:stCxn id="16" idx="3"/>
            <a:endCxn id="18" idx="1"/>
          </p:cNvCxnSpPr>
          <p:nvPr/>
        </p:nvCxnSpPr>
        <p:spPr>
          <a:xfrm flipV="1">
            <a:off x="3368742" y="3895131"/>
            <a:ext cx="231265" cy="3189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接點: 肘形 27">
            <a:extLst>
              <a:ext uri="{FF2B5EF4-FFF2-40B4-BE49-F238E27FC236}">
                <a16:creationId xmlns:a16="http://schemas.microsoft.com/office/drawing/2014/main" xmlns="" id="{4515048B-A058-6CF0-8280-1079BAFBCCB6}"/>
              </a:ext>
            </a:extLst>
          </p:cNvPr>
          <p:cNvCxnSpPr>
            <a:stCxn id="17" idx="3"/>
            <a:endCxn id="19" idx="1"/>
          </p:cNvCxnSpPr>
          <p:nvPr/>
        </p:nvCxnSpPr>
        <p:spPr>
          <a:xfrm flipV="1">
            <a:off x="3384695" y="5080660"/>
            <a:ext cx="235687" cy="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接點: 肘形 28">
            <a:extLst>
              <a:ext uri="{FF2B5EF4-FFF2-40B4-BE49-F238E27FC236}">
                <a16:creationId xmlns:a16="http://schemas.microsoft.com/office/drawing/2014/main" xmlns="" id="{25916CF6-F2C1-D82D-E9BC-1F7B4827B78E}"/>
              </a:ext>
            </a:extLst>
          </p:cNvPr>
          <p:cNvCxnSpPr>
            <a:stCxn id="20" idx="1"/>
            <a:endCxn id="18" idx="3"/>
          </p:cNvCxnSpPr>
          <p:nvPr/>
        </p:nvCxnSpPr>
        <p:spPr>
          <a:xfrm rot="10800000">
            <a:off x="4471873" y="3895131"/>
            <a:ext cx="248104" cy="53162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接點: 肘形 29">
            <a:extLst>
              <a:ext uri="{FF2B5EF4-FFF2-40B4-BE49-F238E27FC236}">
                <a16:creationId xmlns:a16="http://schemas.microsoft.com/office/drawing/2014/main" xmlns="" id="{9178ADD4-B1ED-18E6-FBDF-9F6DA6B7805B}"/>
              </a:ext>
            </a:extLst>
          </p:cNvPr>
          <p:cNvCxnSpPr>
            <a:stCxn id="19" idx="3"/>
          </p:cNvCxnSpPr>
          <p:nvPr/>
        </p:nvCxnSpPr>
        <p:spPr>
          <a:xfrm flipV="1">
            <a:off x="4492248" y="4426760"/>
            <a:ext cx="90385" cy="65390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單箭頭接點 30">
            <a:extLst>
              <a:ext uri="{FF2B5EF4-FFF2-40B4-BE49-F238E27FC236}">
                <a16:creationId xmlns:a16="http://schemas.microsoft.com/office/drawing/2014/main" xmlns="" id="{2D461B97-4957-E858-45C5-9B180DB9A02E}"/>
              </a:ext>
            </a:extLst>
          </p:cNvPr>
          <p:cNvCxnSpPr>
            <a:stCxn id="20" idx="3"/>
            <a:endCxn id="13" idx="1"/>
          </p:cNvCxnSpPr>
          <p:nvPr/>
        </p:nvCxnSpPr>
        <p:spPr>
          <a:xfrm>
            <a:off x="5591843" y="4426759"/>
            <a:ext cx="1284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接點: 肘形 31">
            <a:extLst>
              <a:ext uri="{FF2B5EF4-FFF2-40B4-BE49-F238E27FC236}">
                <a16:creationId xmlns:a16="http://schemas.microsoft.com/office/drawing/2014/main" xmlns="" id="{0D82C5A7-87D4-2160-1563-61062B1E6835}"/>
              </a:ext>
            </a:extLst>
          </p:cNvPr>
          <p:cNvCxnSpPr>
            <a:stCxn id="13" idx="3"/>
            <a:endCxn id="21" idx="1"/>
          </p:cNvCxnSpPr>
          <p:nvPr/>
        </p:nvCxnSpPr>
        <p:spPr>
          <a:xfrm flipV="1">
            <a:off x="6592185" y="3996142"/>
            <a:ext cx="494410" cy="43061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接點: 肘形 32">
            <a:extLst>
              <a:ext uri="{FF2B5EF4-FFF2-40B4-BE49-F238E27FC236}">
                <a16:creationId xmlns:a16="http://schemas.microsoft.com/office/drawing/2014/main" xmlns="" id="{2BE8F585-41BC-0895-DD73-87E56589930C}"/>
              </a:ext>
            </a:extLst>
          </p:cNvPr>
          <p:cNvCxnSpPr>
            <a:cxnSpLocks/>
            <a:stCxn id="13" idx="3"/>
            <a:endCxn id="22" idx="1"/>
          </p:cNvCxnSpPr>
          <p:nvPr/>
        </p:nvCxnSpPr>
        <p:spPr>
          <a:xfrm>
            <a:off x="6592185" y="4426759"/>
            <a:ext cx="514785" cy="75491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接點: 肘形 33">
            <a:extLst>
              <a:ext uri="{FF2B5EF4-FFF2-40B4-BE49-F238E27FC236}">
                <a16:creationId xmlns:a16="http://schemas.microsoft.com/office/drawing/2014/main" xmlns="" id="{5AC4FB6D-3087-0BED-8B28-F055E8BD5050}"/>
              </a:ext>
            </a:extLst>
          </p:cNvPr>
          <p:cNvCxnSpPr>
            <a:cxnSpLocks/>
          </p:cNvCxnSpPr>
          <p:nvPr/>
        </p:nvCxnSpPr>
        <p:spPr>
          <a:xfrm rot="16200000" flipH="1">
            <a:off x="3452918" y="4497199"/>
            <a:ext cx="837315" cy="3"/>
          </a:xfrm>
          <a:prstGeom prst="bentConnector3">
            <a:avLst/>
          </a:prstGeom>
          <a:ln>
            <a:prstDash val="lgDashDot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接點: 肘形 34">
            <a:extLst>
              <a:ext uri="{FF2B5EF4-FFF2-40B4-BE49-F238E27FC236}">
                <a16:creationId xmlns:a16="http://schemas.microsoft.com/office/drawing/2014/main" xmlns="" id="{894D9A75-ABD9-C1EF-2DF1-40A0E16D2D9C}"/>
              </a:ext>
            </a:extLst>
          </p:cNvPr>
          <p:cNvCxnSpPr>
            <a:cxnSpLocks/>
          </p:cNvCxnSpPr>
          <p:nvPr/>
        </p:nvCxnSpPr>
        <p:spPr>
          <a:xfrm rot="16200000" flipH="1">
            <a:off x="6954855" y="4555677"/>
            <a:ext cx="837315" cy="3"/>
          </a:xfrm>
          <a:prstGeom prst="bentConnector3">
            <a:avLst/>
          </a:prstGeom>
          <a:ln>
            <a:prstDash val="lgDashDot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接點: 肘形 35">
            <a:extLst>
              <a:ext uri="{FF2B5EF4-FFF2-40B4-BE49-F238E27FC236}">
                <a16:creationId xmlns:a16="http://schemas.microsoft.com/office/drawing/2014/main" xmlns="" id="{5E7236E4-3C89-BF51-4FCA-FC56DA8CF0AE}"/>
              </a:ext>
            </a:extLst>
          </p:cNvPr>
          <p:cNvCxnSpPr>
            <a:cxnSpLocks/>
            <a:stCxn id="15" idx="1"/>
            <a:endCxn id="21" idx="3"/>
          </p:cNvCxnSpPr>
          <p:nvPr/>
        </p:nvCxnSpPr>
        <p:spPr>
          <a:xfrm rot="10800000">
            <a:off x="7958462" y="3996143"/>
            <a:ext cx="415805" cy="57947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接點: 肘形 36">
            <a:extLst>
              <a:ext uri="{FF2B5EF4-FFF2-40B4-BE49-F238E27FC236}">
                <a16:creationId xmlns:a16="http://schemas.microsoft.com/office/drawing/2014/main" xmlns="" id="{75E266E5-B18E-EB52-75FD-9C7CE7BBC957}"/>
              </a:ext>
            </a:extLst>
          </p:cNvPr>
          <p:cNvCxnSpPr>
            <a:cxnSpLocks/>
            <a:stCxn id="22" idx="3"/>
          </p:cNvCxnSpPr>
          <p:nvPr/>
        </p:nvCxnSpPr>
        <p:spPr>
          <a:xfrm flipV="1">
            <a:off x="7978836" y="4575615"/>
            <a:ext cx="183007" cy="60605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接點: 肘形 37">
            <a:extLst>
              <a:ext uri="{FF2B5EF4-FFF2-40B4-BE49-F238E27FC236}">
                <a16:creationId xmlns:a16="http://schemas.microsoft.com/office/drawing/2014/main" xmlns="" id="{3A12FF52-9B2E-09E7-9794-D81085327579}"/>
              </a:ext>
            </a:extLst>
          </p:cNvPr>
          <p:cNvCxnSpPr>
            <a:cxnSpLocks/>
            <a:stCxn id="15" idx="3"/>
            <a:endCxn id="23" idx="1"/>
          </p:cNvCxnSpPr>
          <p:nvPr/>
        </p:nvCxnSpPr>
        <p:spPr>
          <a:xfrm flipV="1">
            <a:off x="9246132" y="3996142"/>
            <a:ext cx="853269" cy="57947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接點: 肘形 38">
            <a:extLst>
              <a:ext uri="{FF2B5EF4-FFF2-40B4-BE49-F238E27FC236}">
                <a16:creationId xmlns:a16="http://schemas.microsoft.com/office/drawing/2014/main" xmlns="" id="{FBF84B78-9900-7774-645A-1AB1B5FA2185}"/>
              </a:ext>
            </a:extLst>
          </p:cNvPr>
          <p:cNvCxnSpPr>
            <a:cxnSpLocks/>
            <a:stCxn id="15" idx="3"/>
            <a:endCxn id="24" idx="1"/>
          </p:cNvCxnSpPr>
          <p:nvPr/>
        </p:nvCxnSpPr>
        <p:spPr>
          <a:xfrm>
            <a:off x="9246132" y="4575615"/>
            <a:ext cx="873644" cy="60605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箭號: 向右 39">
            <a:extLst>
              <a:ext uri="{FF2B5EF4-FFF2-40B4-BE49-F238E27FC236}">
                <a16:creationId xmlns:a16="http://schemas.microsoft.com/office/drawing/2014/main" xmlns="" id="{72D2AFCF-45A2-D197-F808-55337AACCADA}"/>
              </a:ext>
            </a:extLst>
          </p:cNvPr>
          <p:cNvSpPr/>
          <p:nvPr/>
        </p:nvSpPr>
        <p:spPr>
          <a:xfrm>
            <a:off x="2473729" y="2407533"/>
            <a:ext cx="871866" cy="680484"/>
          </a:xfrm>
          <a:prstGeom prst="rightArrow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P4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41" name="箭號: 向右 40">
            <a:extLst>
              <a:ext uri="{FF2B5EF4-FFF2-40B4-BE49-F238E27FC236}">
                <a16:creationId xmlns:a16="http://schemas.microsoft.com/office/drawing/2014/main" xmlns="" id="{8C97E90B-B459-7A67-D349-14420D89C4FA}"/>
              </a:ext>
            </a:extLst>
          </p:cNvPr>
          <p:cNvSpPr/>
          <p:nvPr/>
        </p:nvSpPr>
        <p:spPr>
          <a:xfrm>
            <a:off x="1357407" y="2395469"/>
            <a:ext cx="871866" cy="680484"/>
          </a:xfrm>
          <a:prstGeom prst="rightArrow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P3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42" name="箭號: 向右 41">
            <a:extLst>
              <a:ext uri="{FF2B5EF4-FFF2-40B4-BE49-F238E27FC236}">
                <a16:creationId xmlns:a16="http://schemas.microsoft.com/office/drawing/2014/main" xmlns="" id="{D771984F-B279-836E-62CF-EA6A5ABE1CBC}"/>
              </a:ext>
            </a:extLst>
          </p:cNvPr>
          <p:cNvSpPr/>
          <p:nvPr/>
        </p:nvSpPr>
        <p:spPr>
          <a:xfrm>
            <a:off x="1871087" y="1324689"/>
            <a:ext cx="871866" cy="680484"/>
          </a:xfrm>
          <a:prstGeom prst="rightArrow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P1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43" name="箭號: 向右 42">
            <a:extLst>
              <a:ext uri="{FF2B5EF4-FFF2-40B4-BE49-F238E27FC236}">
                <a16:creationId xmlns:a16="http://schemas.microsoft.com/office/drawing/2014/main" xmlns="" id="{28985296-7831-E357-C00C-6352BF97E246}"/>
              </a:ext>
            </a:extLst>
          </p:cNvPr>
          <p:cNvSpPr/>
          <p:nvPr/>
        </p:nvSpPr>
        <p:spPr>
          <a:xfrm>
            <a:off x="5738929" y="2434832"/>
            <a:ext cx="871866" cy="680484"/>
          </a:xfrm>
          <a:prstGeom prst="rightArrow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P4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44" name="箭號: 向右 43">
            <a:extLst>
              <a:ext uri="{FF2B5EF4-FFF2-40B4-BE49-F238E27FC236}">
                <a16:creationId xmlns:a16="http://schemas.microsoft.com/office/drawing/2014/main" xmlns="" id="{7D0F5EE3-C1BC-E9F9-338E-796C5260258A}"/>
              </a:ext>
            </a:extLst>
          </p:cNvPr>
          <p:cNvSpPr/>
          <p:nvPr/>
        </p:nvSpPr>
        <p:spPr>
          <a:xfrm>
            <a:off x="4622607" y="2422768"/>
            <a:ext cx="871866" cy="680484"/>
          </a:xfrm>
          <a:prstGeom prst="rightArrow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P3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45" name="箭號: 向右 44">
            <a:extLst>
              <a:ext uri="{FF2B5EF4-FFF2-40B4-BE49-F238E27FC236}">
                <a16:creationId xmlns:a16="http://schemas.microsoft.com/office/drawing/2014/main" xmlns="" id="{51FD833D-A0D8-A134-ABBA-22FA4F337C50}"/>
              </a:ext>
            </a:extLst>
          </p:cNvPr>
          <p:cNvSpPr/>
          <p:nvPr/>
        </p:nvSpPr>
        <p:spPr>
          <a:xfrm>
            <a:off x="8263033" y="2434832"/>
            <a:ext cx="871866" cy="680484"/>
          </a:xfrm>
          <a:prstGeom prst="rightArrow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P4</a:t>
            </a:r>
            <a:endParaRPr lang="zh-TW" altLang="en-US" dirty="0">
              <a:solidFill>
                <a:schemeClr val="tx1"/>
              </a:solidFill>
            </a:endParaRPr>
          </a:p>
        </p:txBody>
      </p:sp>
      <p:cxnSp>
        <p:nvCxnSpPr>
          <p:cNvPr id="46" name="接點: 肘形 45">
            <a:extLst>
              <a:ext uri="{FF2B5EF4-FFF2-40B4-BE49-F238E27FC236}">
                <a16:creationId xmlns:a16="http://schemas.microsoft.com/office/drawing/2014/main" xmlns="" id="{C811F21F-2326-9ABA-AC3D-9050573C152D}"/>
              </a:ext>
            </a:extLst>
          </p:cNvPr>
          <p:cNvCxnSpPr>
            <a:cxnSpLocks/>
          </p:cNvCxnSpPr>
          <p:nvPr/>
        </p:nvCxnSpPr>
        <p:spPr>
          <a:xfrm rot="16200000" flipH="1">
            <a:off x="7898605" y="3636135"/>
            <a:ext cx="1400496" cy="1"/>
          </a:xfrm>
          <a:prstGeom prst="bentConnector3">
            <a:avLst/>
          </a:prstGeom>
          <a:ln>
            <a:prstDash val="lgDashDot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接點: 肘形 46">
            <a:extLst>
              <a:ext uri="{FF2B5EF4-FFF2-40B4-BE49-F238E27FC236}">
                <a16:creationId xmlns:a16="http://schemas.microsoft.com/office/drawing/2014/main" xmlns="" id="{F51EA4CB-8187-B9AE-FAB2-D77898DEF063}"/>
              </a:ext>
            </a:extLst>
          </p:cNvPr>
          <p:cNvCxnSpPr>
            <a:cxnSpLocks/>
          </p:cNvCxnSpPr>
          <p:nvPr/>
        </p:nvCxnSpPr>
        <p:spPr>
          <a:xfrm rot="16200000" flipH="1">
            <a:off x="5377181" y="3576160"/>
            <a:ext cx="1270577" cy="1"/>
          </a:xfrm>
          <a:prstGeom prst="bentConnector3">
            <a:avLst/>
          </a:prstGeom>
          <a:ln>
            <a:prstDash val="lgDashDot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接點: 肘形 47">
            <a:extLst>
              <a:ext uri="{FF2B5EF4-FFF2-40B4-BE49-F238E27FC236}">
                <a16:creationId xmlns:a16="http://schemas.microsoft.com/office/drawing/2014/main" xmlns="" id="{C0C418A7-9A75-71AB-7F69-B1FCBE866A80}"/>
              </a:ext>
            </a:extLst>
          </p:cNvPr>
          <p:cNvCxnSpPr>
            <a:cxnSpLocks/>
          </p:cNvCxnSpPr>
          <p:nvPr/>
        </p:nvCxnSpPr>
        <p:spPr>
          <a:xfrm rot="16200000" flipH="1">
            <a:off x="4299028" y="3558643"/>
            <a:ext cx="1270577" cy="1"/>
          </a:xfrm>
          <a:prstGeom prst="bentConnector3">
            <a:avLst/>
          </a:prstGeom>
          <a:ln>
            <a:prstDash val="lgDashDot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接點: 肘形 48">
            <a:extLst>
              <a:ext uri="{FF2B5EF4-FFF2-40B4-BE49-F238E27FC236}">
                <a16:creationId xmlns:a16="http://schemas.microsoft.com/office/drawing/2014/main" xmlns="" id="{AB31B805-784D-6DA2-38EB-67C0C9ACB83B}"/>
              </a:ext>
            </a:extLst>
          </p:cNvPr>
          <p:cNvCxnSpPr>
            <a:cxnSpLocks/>
          </p:cNvCxnSpPr>
          <p:nvPr/>
        </p:nvCxnSpPr>
        <p:spPr>
          <a:xfrm rot="5400000">
            <a:off x="1252208" y="3317843"/>
            <a:ext cx="828479" cy="1"/>
          </a:xfrm>
          <a:prstGeom prst="bentConnector3">
            <a:avLst/>
          </a:prstGeom>
          <a:ln>
            <a:prstDash val="lgDashDot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接點: 肘形 49">
            <a:extLst>
              <a:ext uri="{FF2B5EF4-FFF2-40B4-BE49-F238E27FC236}">
                <a16:creationId xmlns:a16="http://schemas.microsoft.com/office/drawing/2014/main" xmlns="" id="{8FF2FEFB-4475-6B5F-791C-826715823C27}"/>
              </a:ext>
            </a:extLst>
          </p:cNvPr>
          <p:cNvCxnSpPr>
            <a:cxnSpLocks/>
          </p:cNvCxnSpPr>
          <p:nvPr/>
        </p:nvCxnSpPr>
        <p:spPr>
          <a:xfrm rot="5400000">
            <a:off x="2349264" y="3331369"/>
            <a:ext cx="828479" cy="1"/>
          </a:xfrm>
          <a:prstGeom prst="bentConnector3">
            <a:avLst/>
          </a:prstGeom>
          <a:ln>
            <a:prstDash val="lgDashDot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箭號: 向右 50">
            <a:extLst>
              <a:ext uri="{FF2B5EF4-FFF2-40B4-BE49-F238E27FC236}">
                <a16:creationId xmlns:a16="http://schemas.microsoft.com/office/drawing/2014/main" xmlns="" id="{06791BF9-ACB1-72B1-E372-07AF58B413E1}"/>
              </a:ext>
            </a:extLst>
          </p:cNvPr>
          <p:cNvSpPr/>
          <p:nvPr/>
        </p:nvSpPr>
        <p:spPr>
          <a:xfrm>
            <a:off x="3632917" y="2407533"/>
            <a:ext cx="871866" cy="680484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P2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52" name="箭號: 向右 51">
            <a:extLst>
              <a:ext uri="{FF2B5EF4-FFF2-40B4-BE49-F238E27FC236}">
                <a16:creationId xmlns:a16="http://schemas.microsoft.com/office/drawing/2014/main" xmlns="" id="{4F4350DA-1323-DCCD-E701-98091DD32074}"/>
              </a:ext>
            </a:extLst>
          </p:cNvPr>
          <p:cNvSpPr/>
          <p:nvPr/>
        </p:nvSpPr>
        <p:spPr>
          <a:xfrm>
            <a:off x="4592103" y="1413908"/>
            <a:ext cx="871866" cy="680484"/>
          </a:xfrm>
          <a:prstGeom prst="rightArrow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P1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53" name="箭號: 向右 52">
            <a:extLst>
              <a:ext uri="{FF2B5EF4-FFF2-40B4-BE49-F238E27FC236}">
                <a16:creationId xmlns:a16="http://schemas.microsoft.com/office/drawing/2014/main" xmlns="" id="{6BB87275-E842-B075-CC84-89B493F0AFA4}"/>
              </a:ext>
            </a:extLst>
          </p:cNvPr>
          <p:cNvSpPr/>
          <p:nvPr/>
        </p:nvSpPr>
        <p:spPr>
          <a:xfrm>
            <a:off x="7044815" y="2407533"/>
            <a:ext cx="871866" cy="680484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P2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54" name="箭號: 向右 53">
            <a:extLst>
              <a:ext uri="{FF2B5EF4-FFF2-40B4-BE49-F238E27FC236}">
                <a16:creationId xmlns:a16="http://schemas.microsoft.com/office/drawing/2014/main" xmlns="" id="{593F1128-F047-C2EC-6208-81FEC9C78C78}"/>
              </a:ext>
            </a:extLst>
          </p:cNvPr>
          <p:cNvSpPr/>
          <p:nvPr/>
        </p:nvSpPr>
        <p:spPr>
          <a:xfrm>
            <a:off x="7599240" y="1413908"/>
            <a:ext cx="871866" cy="680484"/>
          </a:xfrm>
          <a:prstGeom prst="rightArrow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P1</a:t>
            </a:r>
            <a:endParaRPr lang="zh-TW" altLang="en-US" dirty="0">
              <a:solidFill>
                <a:schemeClr val="tx1"/>
              </a:solidFill>
            </a:endParaRPr>
          </a:p>
        </p:txBody>
      </p:sp>
      <p:cxnSp>
        <p:nvCxnSpPr>
          <p:cNvPr id="55" name="接點: 肘形 54">
            <a:extLst>
              <a:ext uri="{FF2B5EF4-FFF2-40B4-BE49-F238E27FC236}">
                <a16:creationId xmlns:a16="http://schemas.microsoft.com/office/drawing/2014/main" xmlns="" id="{24035528-B6AB-4728-7B14-ED551605E1B7}"/>
              </a:ext>
            </a:extLst>
          </p:cNvPr>
          <p:cNvCxnSpPr>
            <a:cxnSpLocks/>
            <a:stCxn id="54" idx="3"/>
          </p:cNvCxnSpPr>
          <p:nvPr/>
        </p:nvCxnSpPr>
        <p:spPr>
          <a:xfrm>
            <a:off x="8471106" y="1754150"/>
            <a:ext cx="180000" cy="784113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接點: 肘形 55">
            <a:extLst>
              <a:ext uri="{FF2B5EF4-FFF2-40B4-BE49-F238E27FC236}">
                <a16:creationId xmlns:a16="http://schemas.microsoft.com/office/drawing/2014/main" xmlns="" id="{5ADEF6AF-4211-7B33-DCA6-41604D20FEF2}"/>
              </a:ext>
            </a:extLst>
          </p:cNvPr>
          <p:cNvCxnSpPr>
            <a:cxnSpLocks/>
            <a:stCxn id="54" idx="1"/>
          </p:cNvCxnSpPr>
          <p:nvPr/>
        </p:nvCxnSpPr>
        <p:spPr>
          <a:xfrm rot="10800000" flipV="1">
            <a:off x="7346844" y="1754149"/>
            <a:ext cx="252397" cy="784113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接點: 肘形 56">
            <a:extLst>
              <a:ext uri="{FF2B5EF4-FFF2-40B4-BE49-F238E27FC236}">
                <a16:creationId xmlns:a16="http://schemas.microsoft.com/office/drawing/2014/main" xmlns="" id="{3474E9CB-65F5-DC5E-1EB2-7DC260B47985}"/>
              </a:ext>
            </a:extLst>
          </p:cNvPr>
          <p:cNvCxnSpPr>
            <a:cxnSpLocks/>
          </p:cNvCxnSpPr>
          <p:nvPr/>
        </p:nvCxnSpPr>
        <p:spPr>
          <a:xfrm rot="16200000" flipH="1">
            <a:off x="6889513" y="3358369"/>
            <a:ext cx="837315" cy="3"/>
          </a:xfrm>
          <a:prstGeom prst="bentConnector3">
            <a:avLst/>
          </a:prstGeom>
          <a:ln>
            <a:prstDash val="lgDashDot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接點: 肘形 57">
            <a:extLst>
              <a:ext uri="{FF2B5EF4-FFF2-40B4-BE49-F238E27FC236}">
                <a16:creationId xmlns:a16="http://schemas.microsoft.com/office/drawing/2014/main" xmlns="" id="{9F003E9A-B050-DEDD-AE4B-EB40697B991E}"/>
              </a:ext>
            </a:extLst>
          </p:cNvPr>
          <p:cNvCxnSpPr>
            <a:cxnSpLocks/>
            <a:stCxn id="52" idx="3"/>
          </p:cNvCxnSpPr>
          <p:nvPr/>
        </p:nvCxnSpPr>
        <p:spPr>
          <a:xfrm>
            <a:off x="5463969" y="1754150"/>
            <a:ext cx="554038" cy="784112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接點: 肘形 58">
            <a:extLst>
              <a:ext uri="{FF2B5EF4-FFF2-40B4-BE49-F238E27FC236}">
                <a16:creationId xmlns:a16="http://schemas.microsoft.com/office/drawing/2014/main" xmlns="" id="{14449E3D-479B-44EA-BF66-D361C93BDC4D}"/>
              </a:ext>
            </a:extLst>
          </p:cNvPr>
          <p:cNvCxnSpPr>
            <a:cxnSpLocks/>
            <a:stCxn id="52" idx="1"/>
          </p:cNvCxnSpPr>
          <p:nvPr/>
        </p:nvCxnSpPr>
        <p:spPr>
          <a:xfrm rot="10800000" flipV="1">
            <a:off x="4026199" y="1754149"/>
            <a:ext cx="565905" cy="680483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單箭頭接點 59">
            <a:extLst>
              <a:ext uri="{FF2B5EF4-FFF2-40B4-BE49-F238E27FC236}">
                <a16:creationId xmlns:a16="http://schemas.microsoft.com/office/drawing/2014/main" xmlns="" id="{ADC8C1ED-14E9-8E8E-660C-86DCC9CBBA90}"/>
              </a:ext>
            </a:extLst>
          </p:cNvPr>
          <p:cNvCxnSpPr/>
          <p:nvPr/>
        </p:nvCxnSpPr>
        <p:spPr>
          <a:xfrm>
            <a:off x="4924228" y="2006673"/>
            <a:ext cx="9284" cy="55459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接點: 肘形 60">
            <a:extLst>
              <a:ext uri="{FF2B5EF4-FFF2-40B4-BE49-F238E27FC236}">
                <a16:creationId xmlns:a16="http://schemas.microsoft.com/office/drawing/2014/main" xmlns="" id="{58F7923A-5D5A-7FC0-FCD6-87255A59B7A9}"/>
              </a:ext>
            </a:extLst>
          </p:cNvPr>
          <p:cNvCxnSpPr>
            <a:cxnSpLocks/>
          </p:cNvCxnSpPr>
          <p:nvPr/>
        </p:nvCxnSpPr>
        <p:spPr>
          <a:xfrm rot="5400000">
            <a:off x="3495689" y="3262820"/>
            <a:ext cx="774844" cy="7904"/>
          </a:xfrm>
          <a:prstGeom prst="bentConnector3">
            <a:avLst/>
          </a:prstGeom>
          <a:ln>
            <a:prstDash val="lgDashDot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接點: 肘形 61">
            <a:extLst>
              <a:ext uri="{FF2B5EF4-FFF2-40B4-BE49-F238E27FC236}">
                <a16:creationId xmlns:a16="http://schemas.microsoft.com/office/drawing/2014/main" xmlns="" id="{0B15689A-6479-9F4E-1069-09582FB8B5BF}"/>
              </a:ext>
            </a:extLst>
          </p:cNvPr>
          <p:cNvCxnSpPr>
            <a:cxnSpLocks/>
            <a:stCxn id="42" idx="1"/>
          </p:cNvCxnSpPr>
          <p:nvPr/>
        </p:nvCxnSpPr>
        <p:spPr>
          <a:xfrm rot="10800000" flipV="1">
            <a:off x="1648037" y="1664930"/>
            <a:ext cx="223051" cy="855057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接點: 肘形 62">
            <a:extLst>
              <a:ext uri="{FF2B5EF4-FFF2-40B4-BE49-F238E27FC236}">
                <a16:creationId xmlns:a16="http://schemas.microsoft.com/office/drawing/2014/main" xmlns="" id="{A429DB19-E26A-E6F3-E5A8-47552EBEAE15}"/>
              </a:ext>
            </a:extLst>
          </p:cNvPr>
          <p:cNvCxnSpPr>
            <a:cxnSpLocks/>
            <a:stCxn id="42" idx="3"/>
          </p:cNvCxnSpPr>
          <p:nvPr/>
        </p:nvCxnSpPr>
        <p:spPr>
          <a:xfrm>
            <a:off x="2742953" y="1664931"/>
            <a:ext cx="327125" cy="713137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矩形: 圓角 65">
            <a:extLst>
              <a:ext uri="{FF2B5EF4-FFF2-40B4-BE49-F238E27FC236}">
                <a16:creationId xmlns:a16="http://schemas.microsoft.com/office/drawing/2014/main" xmlns="" id="{EAD38895-5914-EDEA-6882-2C0D8BDC9897}"/>
              </a:ext>
            </a:extLst>
          </p:cNvPr>
          <p:cNvSpPr/>
          <p:nvPr/>
        </p:nvSpPr>
        <p:spPr>
          <a:xfrm>
            <a:off x="9812258" y="725805"/>
            <a:ext cx="1945241" cy="682387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7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維護服務效率高</a:t>
            </a:r>
          </a:p>
        </p:txBody>
      </p:sp>
      <p:sp>
        <p:nvSpPr>
          <p:cNvPr id="67" name="橢圓 66">
            <a:extLst>
              <a:ext uri="{FF2B5EF4-FFF2-40B4-BE49-F238E27FC236}">
                <a16:creationId xmlns:a16="http://schemas.microsoft.com/office/drawing/2014/main" xmlns="" id="{3B288AA8-368C-A9BC-0F3B-B78D320AFA61}"/>
              </a:ext>
            </a:extLst>
          </p:cNvPr>
          <p:cNvSpPr/>
          <p:nvPr/>
        </p:nvSpPr>
        <p:spPr>
          <a:xfrm>
            <a:off x="4641987" y="4102748"/>
            <a:ext cx="766810" cy="680199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9" name="橢圓 68">
            <a:extLst>
              <a:ext uri="{FF2B5EF4-FFF2-40B4-BE49-F238E27FC236}">
                <a16:creationId xmlns:a16="http://schemas.microsoft.com/office/drawing/2014/main" xmlns="" id="{5E34D659-D6D6-5F27-97B2-80BE6348AEC0}"/>
              </a:ext>
            </a:extLst>
          </p:cNvPr>
          <p:cNvSpPr/>
          <p:nvPr/>
        </p:nvSpPr>
        <p:spPr>
          <a:xfrm>
            <a:off x="4624434" y="2451524"/>
            <a:ext cx="766810" cy="680199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0" name="橢圓 69">
            <a:extLst>
              <a:ext uri="{FF2B5EF4-FFF2-40B4-BE49-F238E27FC236}">
                <a16:creationId xmlns:a16="http://schemas.microsoft.com/office/drawing/2014/main" xmlns="" id="{F8749AC3-6DE8-E7E3-C65D-1A29A40F4F3D}"/>
              </a:ext>
            </a:extLst>
          </p:cNvPr>
          <p:cNvSpPr/>
          <p:nvPr/>
        </p:nvSpPr>
        <p:spPr>
          <a:xfrm>
            <a:off x="4571875" y="1413907"/>
            <a:ext cx="766810" cy="680199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1" name="橢圓 70">
            <a:extLst>
              <a:ext uri="{FF2B5EF4-FFF2-40B4-BE49-F238E27FC236}">
                <a16:creationId xmlns:a16="http://schemas.microsoft.com/office/drawing/2014/main" xmlns="" id="{47F28F7A-AD83-D5F0-ABA6-2649F09212FE}"/>
              </a:ext>
            </a:extLst>
          </p:cNvPr>
          <p:cNvSpPr/>
          <p:nvPr/>
        </p:nvSpPr>
        <p:spPr>
          <a:xfrm>
            <a:off x="7584556" y="1430139"/>
            <a:ext cx="766810" cy="680199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9" name="矩形: 圓角 78">
            <a:extLst>
              <a:ext uri="{FF2B5EF4-FFF2-40B4-BE49-F238E27FC236}">
                <a16:creationId xmlns:a16="http://schemas.microsoft.com/office/drawing/2014/main" xmlns="" id="{EABAAFEC-A76E-333E-8757-1783B8F37B0F}"/>
              </a:ext>
            </a:extLst>
          </p:cNvPr>
          <p:cNvSpPr/>
          <p:nvPr/>
        </p:nvSpPr>
        <p:spPr>
          <a:xfrm>
            <a:off x="6012470" y="1294966"/>
            <a:ext cx="1295700" cy="453346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改善</a:t>
            </a:r>
            <a:r>
              <a:rPr lang="en-US" altLang="zh-TW" sz="1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SCOR</a:t>
            </a:r>
          </a:p>
          <a:p>
            <a:pPr algn="ctr"/>
            <a:r>
              <a:rPr lang="en-US" altLang="zh-TW" sz="1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L2</a:t>
            </a:r>
            <a:r>
              <a:rPr lang="zh-TW" altLang="en-US" sz="1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績效表現</a:t>
            </a:r>
          </a:p>
        </p:txBody>
      </p:sp>
      <p:cxnSp>
        <p:nvCxnSpPr>
          <p:cNvPr id="84" name="接點: 肘形 83">
            <a:extLst>
              <a:ext uri="{FF2B5EF4-FFF2-40B4-BE49-F238E27FC236}">
                <a16:creationId xmlns:a16="http://schemas.microsoft.com/office/drawing/2014/main" xmlns="" id="{DC3F7D3E-C494-4531-911F-4C8F4272FC8F}"/>
              </a:ext>
            </a:extLst>
          </p:cNvPr>
          <p:cNvCxnSpPr>
            <a:cxnSpLocks/>
            <a:stCxn id="70" idx="6"/>
            <a:endCxn id="79" idx="1"/>
          </p:cNvCxnSpPr>
          <p:nvPr/>
        </p:nvCxnSpPr>
        <p:spPr>
          <a:xfrm flipV="1">
            <a:off x="5338685" y="1521639"/>
            <a:ext cx="673785" cy="232368"/>
          </a:xfrm>
          <a:prstGeom prst="bentConnector3">
            <a:avLst>
              <a:gd name="adj1" fmla="val 48766"/>
            </a:avLst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接點: 肘形 99">
            <a:extLst>
              <a:ext uri="{FF2B5EF4-FFF2-40B4-BE49-F238E27FC236}">
                <a16:creationId xmlns:a16="http://schemas.microsoft.com/office/drawing/2014/main" xmlns="" id="{6C5D3FE7-53D7-E2FF-E707-3C0B4B492CDA}"/>
              </a:ext>
            </a:extLst>
          </p:cNvPr>
          <p:cNvCxnSpPr>
            <a:cxnSpLocks/>
            <a:stCxn id="44" idx="3"/>
            <a:endCxn id="79" idx="1"/>
          </p:cNvCxnSpPr>
          <p:nvPr/>
        </p:nvCxnSpPr>
        <p:spPr>
          <a:xfrm flipV="1">
            <a:off x="5494473" y="1521639"/>
            <a:ext cx="517997" cy="1241371"/>
          </a:xfrm>
          <a:prstGeom prst="bentConnector3">
            <a:avLst>
              <a:gd name="adj1" fmla="val 32347"/>
            </a:avLst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接點: 肘形 120">
            <a:extLst>
              <a:ext uri="{FF2B5EF4-FFF2-40B4-BE49-F238E27FC236}">
                <a16:creationId xmlns:a16="http://schemas.microsoft.com/office/drawing/2014/main" xmlns="" id="{7E69F2B7-A5A1-39D8-8C69-8E4DE7AE652B}"/>
              </a:ext>
            </a:extLst>
          </p:cNvPr>
          <p:cNvCxnSpPr>
            <a:cxnSpLocks/>
            <a:stCxn id="54" idx="1"/>
            <a:endCxn id="79" idx="3"/>
          </p:cNvCxnSpPr>
          <p:nvPr/>
        </p:nvCxnSpPr>
        <p:spPr>
          <a:xfrm rot="10800000">
            <a:off x="7308170" y="1521640"/>
            <a:ext cx="291070" cy="232511"/>
          </a:xfrm>
          <a:prstGeom prst="bentConnector3">
            <a:avLst>
              <a:gd name="adj1" fmla="val 50000"/>
            </a:avLst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接點: 肘形 124">
            <a:extLst>
              <a:ext uri="{FF2B5EF4-FFF2-40B4-BE49-F238E27FC236}">
                <a16:creationId xmlns:a16="http://schemas.microsoft.com/office/drawing/2014/main" xmlns="" id="{52F088A6-E196-230B-5721-BDE4C41114A9}"/>
              </a:ext>
            </a:extLst>
          </p:cNvPr>
          <p:cNvCxnSpPr>
            <a:cxnSpLocks/>
            <a:stCxn id="67" idx="0"/>
          </p:cNvCxnSpPr>
          <p:nvPr/>
        </p:nvCxnSpPr>
        <p:spPr>
          <a:xfrm rot="5400000" flipH="1" flipV="1">
            <a:off x="4663250" y="3109918"/>
            <a:ext cx="1354972" cy="630688"/>
          </a:xfrm>
          <a:prstGeom prst="bentConnector3">
            <a:avLst>
              <a:gd name="adj1" fmla="val -1534"/>
            </a:avLst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橢圓 3">
            <a:extLst>
              <a:ext uri="{FF2B5EF4-FFF2-40B4-BE49-F238E27FC236}">
                <a16:creationId xmlns:a16="http://schemas.microsoft.com/office/drawing/2014/main" xmlns="" id="{A0858D0F-2D6D-3ED4-AB2A-5A3DD7F86680}"/>
              </a:ext>
            </a:extLst>
          </p:cNvPr>
          <p:cNvSpPr/>
          <p:nvPr/>
        </p:nvSpPr>
        <p:spPr>
          <a:xfrm>
            <a:off x="5723580" y="4102748"/>
            <a:ext cx="766810" cy="680199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4" name="橢圓 63">
            <a:extLst>
              <a:ext uri="{FF2B5EF4-FFF2-40B4-BE49-F238E27FC236}">
                <a16:creationId xmlns:a16="http://schemas.microsoft.com/office/drawing/2014/main" xmlns="" id="{22EAE0E1-8E11-5776-49AC-DDC885558E71}"/>
              </a:ext>
            </a:extLst>
          </p:cNvPr>
          <p:cNvSpPr/>
          <p:nvPr/>
        </p:nvSpPr>
        <p:spPr>
          <a:xfrm>
            <a:off x="5723368" y="2472331"/>
            <a:ext cx="766810" cy="680199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8" name="橢圓 67">
            <a:extLst>
              <a:ext uri="{FF2B5EF4-FFF2-40B4-BE49-F238E27FC236}">
                <a16:creationId xmlns:a16="http://schemas.microsoft.com/office/drawing/2014/main" xmlns="" id="{9623DECC-9871-AFC8-9B1F-F64E8A8243C8}"/>
              </a:ext>
            </a:extLst>
          </p:cNvPr>
          <p:cNvSpPr/>
          <p:nvPr/>
        </p:nvSpPr>
        <p:spPr>
          <a:xfrm>
            <a:off x="8323935" y="4211449"/>
            <a:ext cx="766810" cy="680199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3" name="橢圓 72">
            <a:extLst>
              <a:ext uri="{FF2B5EF4-FFF2-40B4-BE49-F238E27FC236}">
                <a16:creationId xmlns:a16="http://schemas.microsoft.com/office/drawing/2014/main" xmlns="" id="{1129F83D-02BE-7148-04EF-4BC1BA42F797}"/>
              </a:ext>
            </a:extLst>
          </p:cNvPr>
          <p:cNvSpPr/>
          <p:nvPr/>
        </p:nvSpPr>
        <p:spPr>
          <a:xfrm>
            <a:off x="7008363" y="2413478"/>
            <a:ext cx="766810" cy="680199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4" name="橢圓 73">
            <a:extLst>
              <a:ext uri="{FF2B5EF4-FFF2-40B4-BE49-F238E27FC236}">
                <a16:creationId xmlns:a16="http://schemas.microsoft.com/office/drawing/2014/main" xmlns="" id="{B454A440-6E56-10A4-EAC3-C17B101179B6}"/>
              </a:ext>
            </a:extLst>
          </p:cNvPr>
          <p:cNvSpPr/>
          <p:nvPr/>
        </p:nvSpPr>
        <p:spPr>
          <a:xfrm>
            <a:off x="8246033" y="2451912"/>
            <a:ext cx="766810" cy="680199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5" name="橢圓 74">
            <a:extLst>
              <a:ext uri="{FF2B5EF4-FFF2-40B4-BE49-F238E27FC236}">
                <a16:creationId xmlns:a16="http://schemas.microsoft.com/office/drawing/2014/main" xmlns="" id="{A7D7BFB7-989E-6165-C4C1-354C6E9E6477}"/>
              </a:ext>
            </a:extLst>
          </p:cNvPr>
          <p:cNvSpPr/>
          <p:nvPr/>
        </p:nvSpPr>
        <p:spPr>
          <a:xfrm>
            <a:off x="7099031" y="4851331"/>
            <a:ext cx="766810" cy="680199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6" name="接點: 肘形 75">
            <a:extLst>
              <a:ext uri="{FF2B5EF4-FFF2-40B4-BE49-F238E27FC236}">
                <a16:creationId xmlns:a16="http://schemas.microsoft.com/office/drawing/2014/main" xmlns="" id="{809952FD-D2CA-AE93-A27F-1683D5E8DC52}"/>
              </a:ext>
            </a:extLst>
          </p:cNvPr>
          <p:cNvCxnSpPr>
            <a:cxnSpLocks/>
            <a:stCxn id="64" idx="6"/>
            <a:endCxn id="79" idx="2"/>
          </p:cNvCxnSpPr>
          <p:nvPr/>
        </p:nvCxnSpPr>
        <p:spPr>
          <a:xfrm flipV="1">
            <a:off x="6490178" y="1748312"/>
            <a:ext cx="170142" cy="1064119"/>
          </a:xfrm>
          <a:prstGeom prst="bentConnector2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接點: 肘形 80">
            <a:extLst>
              <a:ext uri="{FF2B5EF4-FFF2-40B4-BE49-F238E27FC236}">
                <a16:creationId xmlns:a16="http://schemas.microsoft.com/office/drawing/2014/main" xmlns="" id="{6826F464-3D42-3B0A-A0BC-50B1A10415E1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6592185" y="2643991"/>
            <a:ext cx="72252" cy="1782768"/>
          </a:xfrm>
          <a:prstGeom prst="bentConnector2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接點: 肘形 85">
            <a:extLst>
              <a:ext uri="{FF2B5EF4-FFF2-40B4-BE49-F238E27FC236}">
                <a16:creationId xmlns:a16="http://schemas.microsoft.com/office/drawing/2014/main" xmlns="" id="{F8F5C8BD-7981-6DFC-D642-C3DB4C356506}"/>
              </a:ext>
            </a:extLst>
          </p:cNvPr>
          <p:cNvCxnSpPr>
            <a:cxnSpLocks/>
            <a:stCxn id="75" idx="2"/>
          </p:cNvCxnSpPr>
          <p:nvPr/>
        </p:nvCxnSpPr>
        <p:spPr>
          <a:xfrm rot="10800000">
            <a:off x="6669805" y="4371449"/>
            <a:ext cx="429226" cy="819982"/>
          </a:xfrm>
          <a:prstGeom prst="bentConnector2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接點: 肘形 88">
            <a:extLst>
              <a:ext uri="{FF2B5EF4-FFF2-40B4-BE49-F238E27FC236}">
                <a16:creationId xmlns:a16="http://schemas.microsoft.com/office/drawing/2014/main" xmlns="" id="{2A94F953-0378-355A-4194-0549E585AE25}"/>
              </a:ext>
            </a:extLst>
          </p:cNvPr>
          <p:cNvCxnSpPr>
            <a:cxnSpLocks/>
            <a:stCxn id="68" idx="2"/>
          </p:cNvCxnSpPr>
          <p:nvPr/>
        </p:nvCxnSpPr>
        <p:spPr>
          <a:xfrm rot="10800000" flipV="1">
            <a:off x="6670789" y="4551548"/>
            <a:ext cx="1653146" cy="1"/>
          </a:xfrm>
          <a:prstGeom prst="bentConnector3">
            <a:avLst>
              <a:gd name="adj1" fmla="val 50000"/>
            </a:avLst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接點: 肘形 91">
            <a:extLst>
              <a:ext uri="{FF2B5EF4-FFF2-40B4-BE49-F238E27FC236}">
                <a16:creationId xmlns:a16="http://schemas.microsoft.com/office/drawing/2014/main" xmlns="" id="{C785B513-22E3-2EC6-6DF2-C8C3D84002C5}"/>
              </a:ext>
            </a:extLst>
          </p:cNvPr>
          <p:cNvCxnSpPr>
            <a:cxnSpLocks/>
            <a:stCxn id="74" idx="0"/>
          </p:cNvCxnSpPr>
          <p:nvPr/>
        </p:nvCxnSpPr>
        <p:spPr>
          <a:xfrm rot="16200000" flipV="1">
            <a:off x="7571785" y="1394258"/>
            <a:ext cx="163629" cy="1951679"/>
          </a:xfrm>
          <a:prstGeom prst="bentConnector2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接點: 肘形 93">
            <a:extLst>
              <a:ext uri="{FF2B5EF4-FFF2-40B4-BE49-F238E27FC236}">
                <a16:creationId xmlns:a16="http://schemas.microsoft.com/office/drawing/2014/main" xmlns="" id="{442B58E8-2E83-85E7-E819-0CDF07A6E013}"/>
              </a:ext>
            </a:extLst>
          </p:cNvPr>
          <p:cNvCxnSpPr>
            <a:cxnSpLocks/>
            <a:stCxn id="73" idx="0"/>
          </p:cNvCxnSpPr>
          <p:nvPr/>
        </p:nvCxnSpPr>
        <p:spPr>
          <a:xfrm rot="5400000" flipH="1" flipV="1">
            <a:off x="7336973" y="2343077"/>
            <a:ext cx="125197" cy="15607"/>
          </a:xfrm>
          <a:prstGeom prst="bentConnector3">
            <a:avLst>
              <a:gd name="adj1" fmla="val -3117"/>
            </a:avLst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接點: 肘形 101">
            <a:extLst>
              <a:ext uri="{FF2B5EF4-FFF2-40B4-BE49-F238E27FC236}">
                <a16:creationId xmlns:a16="http://schemas.microsoft.com/office/drawing/2014/main" xmlns="" id="{2458BEAF-F69A-9784-4138-BA0F9DF292FB}"/>
              </a:ext>
            </a:extLst>
          </p:cNvPr>
          <p:cNvCxnSpPr>
            <a:cxnSpLocks/>
            <a:stCxn id="4" idx="2"/>
          </p:cNvCxnSpPr>
          <p:nvPr/>
        </p:nvCxnSpPr>
        <p:spPr>
          <a:xfrm rot="10800000">
            <a:off x="5654262" y="4102748"/>
            <a:ext cx="69318" cy="340101"/>
          </a:xfrm>
          <a:prstGeom prst="bentConnector2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xmlns="" id="{D664B9E3-8933-9ACA-27B0-72A71139D218}"/>
              </a:ext>
            </a:extLst>
          </p:cNvPr>
          <p:cNvSpPr/>
          <p:nvPr/>
        </p:nvSpPr>
        <p:spPr>
          <a:xfrm>
            <a:off x="8908558" y="1408192"/>
            <a:ext cx="3286209" cy="1014161"/>
          </a:xfrm>
          <a:prstGeom prst="roundRect">
            <a:avLst>
              <a:gd name="adj" fmla="val 6921"/>
            </a:avLst>
          </a:prstGeom>
          <a:solidFill>
            <a:schemeClr val="bg1"/>
          </a:solidFill>
          <a:ln>
            <a:solidFill>
              <a:srgbClr val="0E53E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200" dirty="0">
                <a:solidFill>
                  <a:srgbClr val="0E53E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1-</a:t>
            </a:r>
            <a:r>
              <a:rPr lang="zh-TW" altLang="en-US" sz="1200" dirty="0">
                <a:solidFill>
                  <a:srgbClr val="0E53E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提供數位即時的通報方法</a:t>
            </a:r>
            <a:r>
              <a:rPr lang="en-US" altLang="zh-TW" sz="1200" dirty="0">
                <a:solidFill>
                  <a:srgbClr val="0E53E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en-US" altLang="zh-TW" sz="1000" dirty="0">
                <a:solidFill>
                  <a:srgbClr val="0E53E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Line/ </a:t>
            </a:r>
            <a:r>
              <a:rPr lang="en-US" altLang="zh-TW" sz="1000" dirty="0" err="1">
                <a:solidFill>
                  <a:srgbClr val="0E53E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QRcode</a:t>
            </a:r>
            <a:r>
              <a:rPr lang="en-US" altLang="zh-TW" sz="1000" dirty="0">
                <a:solidFill>
                  <a:srgbClr val="0E53E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/APP</a:t>
            </a:r>
            <a:r>
              <a:rPr lang="en-US" altLang="zh-TW" sz="1200" dirty="0">
                <a:solidFill>
                  <a:srgbClr val="0E53E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r>
              <a:rPr lang="en-US" altLang="zh-TW" sz="1200" dirty="0">
                <a:solidFill>
                  <a:srgbClr val="0E53E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2-</a:t>
            </a:r>
            <a:r>
              <a:rPr lang="zh-TW" altLang="en-US" sz="1200" dirty="0">
                <a:solidFill>
                  <a:srgbClr val="0E53E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故障狀況透過</a:t>
            </a:r>
            <a:r>
              <a:rPr lang="en-US" altLang="zh-TW" sz="1200" dirty="0">
                <a:solidFill>
                  <a:srgbClr val="0E53E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Web/</a:t>
            </a:r>
            <a:r>
              <a:rPr lang="zh-TW" altLang="en-US" sz="1200" dirty="0">
                <a:solidFill>
                  <a:srgbClr val="0E53E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簡訊系統即時反應廠商</a:t>
            </a:r>
          </a:p>
          <a:p>
            <a:r>
              <a:rPr lang="en-US" altLang="zh-TW" sz="1200" dirty="0">
                <a:solidFill>
                  <a:srgbClr val="0E53E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3-</a:t>
            </a:r>
            <a:r>
              <a:rPr lang="zh-TW" altLang="en-US" sz="1200" dirty="0">
                <a:solidFill>
                  <a:srgbClr val="0E53E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評比廠商物料故障率要求廠商事先備料</a:t>
            </a:r>
          </a:p>
          <a:p>
            <a:r>
              <a:rPr lang="en-US" altLang="zh-TW" sz="1200" dirty="0">
                <a:solidFill>
                  <a:srgbClr val="0E53E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4-</a:t>
            </a:r>
            <a:r>
              <a:rPr lang="zh-TW" altLang="en-US" sz="1200" dirty="0">
                <a:solidFill>
                  <a:srgbClr val="0E53E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建立廠商服務水準</a:t>
            </a:r>
            <a:r>
              <a:rPr lang="en-US" altLang="zh-TW" sz="1200" dirty="0">
                <a:solidFill>
                  <a:srgbClr val="0E53E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KPI</a:t>
            </a:r>
            <a:endParaRPr lang="zh-TW" altLang="en-US" sz="1200" dirty="0">
              <a:solidFill>
                <a:srgbClr val="0E53E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903707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xmlns="" id="{D8B08AF5-0329-A8B7-913A-EB578861330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5938" y="462423"/>
            <a:ext cx="2611228" cy="461665"/>
          </a:xfrm>
        </p:spPr>
        <p:txBody>
          <a:bodyPr/>
          <a:lstStyle/>
          <a:p>
            <a:r>
              <a:rPr lang="en-US" altLang="zh-TW" dirty="0"/>
              <a:t>ToBe-</a:t>
            </a:r>
            <a:r>
              <a:rPr lang="zh-TW" altLang="en-US" dirty="0"/>
              <a:t>方案設計</a:t>
            </a: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xmlns="" id="{EF267E74-13AF-676F-BF8B-3B37BEB7A7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9082084"/>
              </p:ext>
            </p:extLst>
          </p:nvPr>
        </p:nvGraphicFramePr>
        <p:xfrm>
          <a:off x="31865" y="1345105"/>
          <a:ext cx="12128270" cy="51989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8268">
                  <a:extLst>
                    <a:ext uri="{9D8B030D-6E8A-4147-A177-3AD203B41FA5}">
                      <a16:colId xmlns:a16="http://schemas.microsoft.com/office/drawing/2014/main" xmlns="" val="1592658706"/>
                    </a:ext>
                  </a:extLst>
                </a:gridCol>
                <a:gridCol w="3110347">
                  <a:extLst>
                    <a:ext uri="{9D8B030D-6E8A-4147-A177-3AD203B41FA5}">
                      <a16:colId xmlns:a16="http://schemas.microsoft.com/office/drawing/2014/main" xmlns="" val="2744329615"/>
                    </a:ext>
                  </a:extLst>
                </a:gridCol>
                <a:gridCol w="3044952">
                  <a:extLst>
                    <a:ext uri="{9D8B030D-6E8A-4147-A177-3AD203B41FA5}">
                      <a16:colId xmlns:a16="http://schemas.microsoft.com/office/drawing/2014/main" xmlns="" val="2580905456"/>
                    </a:ext>
                  </a:extLst>
                </a:gridCol>
                <a:gridCol w="2556439">
                  <a:extLst>
                    <a:ext uri="{9D8B030D-6E8A-4147-A177-3AD203B41FA5}">
                      <a16:colId xmlns:a16="http://schemas.microsoft.com/office/drawing/2014/main" xmlns="" val="1326884984"/>
                    </a:ext>
                  </a:extLst>
                </a:gridCol>
                <a:gridCol w="2718264">
                  <a:extLst>
                    <a:ext uri="{9D8B030D-6E8A-4147-A177-3AD203B41FA5}">
                      <a16:colId xmlns:a16="http://schemas.microsoft.com/office/drawing/2014/main" xmlns="" val="1353484741"/>
                    </a:ext>
                  </a:extLst>
                </a:gridCol>
              </a:tblGrid>
              <a:tr h="603617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NO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方案內容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目的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預計可改善</a:t>
                      </a:r>
                      <a:endParaRPr lang="en-US" altLang="zh-TW" dirty="0"/>
                    </a:p>
                    <a:p>
                      <a:pPr algn="ctr"/>
                      <a:r>
                        <a:rPr lang="zh-TW" altLang="en-US" dirty="0"/>
                        <a:t>之績效指標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預計可達成</a:t>
                      </a:r>
                      <a:endParaRPr lang="en-US" altLang="zh-TW" dirty="0"/>
                    </a:p>
                    <a:p>
                      <a:pPr algn="ctr"/>
                      <a:r>
                        <a:rPr lang="zh-TW" altLang="en-US" dirty="0"/>
                        <a:t>的企業策略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265580470"/>
                  </a:ext>
                </a:extLst>
              </a:tr>
              <a:tr h="552195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600" dirty="0">
                          <a:solidFill>
                            <a:srgbClr val="0E53EE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建立製造商抽驗制度，</a:t>
                      </a:r>
                      <a:endParaRPr lang="en-US" altLang="zh-TW" sz="1600" dirty="0">
                        <a:solidFill>
                          <a:srgbClr val="0E53EE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r>
                        <a:rPr lang="zh-TW" altLang="en-US" sz="1600" dirty="0">
                          <a:solidFill>
                            <a:srgbClr val="0E53EE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進行源頭管理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600" kern="1200" dirty="0">
                          <a:solidFill>
                            <a:srgbClr val="0E53EE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解決重製與浪費，提高生產效率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產品尺寸</a:t>
                      </a:r>
                      <a:r>
                        <a:rPr lang="en-US" altLang="zh-TW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zh-TW" altLang="en-US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符合標準</a:t>
                      </a:r>
                      <a:endParaRPr lang="en-US" altLang="zh-TW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row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產品交貨品質高</a:t>
                      </a:r>
                    </a:p>
                    <a:p>
                      <a:endParaRPr lang="zh-TW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762457730"/>
                  </a:ext>
                </a:extLst>
              </a:tr>
              <a:tr h="45198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2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600" dirty="0">
                          <a:solidFill>
                            <a:srgbClr val="0E53EE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站牌規格製造前中後階段</a:t>
                      </a:r>
                      <a:endParaRPr lang="en-US" altLang="zh-TW" sz="1600" dirty="0">
                        <a:solidFill>
                          <a:srgbClr val="0E53EE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r>
                        <a:rPr lang="zh-TW" altLang="en-US" sz="1600" dirty="0">
                          <a:solidFill>
                            <a:srgbClr val="0E53EE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定期檢核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1600" kern="1200" dirty="0">
                        <a:solidFill>
                          <a:srgbClr val="0E53EE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生產品質高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zh-TW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707683320"/>
                  </a:ext>
                </a:extLst>
              </a:tr>
              <a:tr h="51017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3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TW" altLang="en-US" sz="1600" dirty="0">
                          <a:solidFill>
                            <a:srgbClr val="0E53EE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建立廠商品質檢核機制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1600" kern="1200" dirty="0">
                        <a:solidFill>
                          <a:srgbClr val="0E53EE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路線資料印製正確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zh-TW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194504135"/>
                  </a:ext>
                </a:extLst>
              </a:tr>
              <a:tr h="55695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4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600" dirty="0">
                          <a:solidFill>
                            <a:srgbClr val="0E53EE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路線資料印製前</a:t>
                      </a:r>
                      <a:endParaRPr lang="en-US" altLang="zh-TW" sz="1600" dirty="0">
                        <a:solidFill>
                          <a:srgbClr val="0E53EE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r>
                        <a:rPr lang="zh-TW" altLang="en-US" sz="1600" dirty="0">
                          <a:solidFill>
                            <a:srgbClr val="0E53EE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拍照上傳經檢核確認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1600" kern="1200" dirty="0">
                        <a:solidFill>
                          <a:srgbClr val="0E53EE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符合驗收規格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zh-TW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791070397"/>
                  </a:ext>
                </a:extLst>
              </a:tr>
              <a:tr h="49876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5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600" kern="1200" dirty="0">
                          <a:solidFill>
                            <a:srgbClr val="0E53EE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提供數位即時的通報方法</a:t>
                      </a:r>
                      <a:endParaRPr lang="en-US" altLang="zh-TW" sz="1600" kern="1200" dirty="0">
                        <a:solidFill>
                          <a:srgbClr val="0E53EE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kern="1200" dirty="0">
                          <a:solidFill>
                            <a:srgbClr val="0E53EE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(Line/ </a:t>
                      </a:r>
                      <a:r>
                        <a:rPr lang="en-US" altLang="zh-TW" sz="1600" kern="1200" dirty="0" smtClean="0">
                          <a:solidFill>
                            <a:srgbClr val="0E53EE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QR-Code/App)</a:t>
                      </a:r>
                      <a:endParaRPr lang="zh-TW" altLang="en-US" sz="1600" kern="1200" dirty="0">
                        <a:solidFill>
                          <a:srgbClr val="0E53EE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1600" kern="1200" dirty="0">
                        <a:solidFill>
                          <a:srgbClr val="0E53EE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站牌故障通報方便且及時</a:t>
                      </a:r>
                      <a:endParaRPr lang="en-US" altLang="zh-TW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rowSpan="4">
                  <a:txBody>
                    <a:bodyPr/>
                    <a:lstStyle/>
                    <a:p>
                      <a:pPr algn="ctr"/>
                      <a:r>
                        <a:rPr lang="zh-TW" altLang="en-US" sz="1600" dirty="0"/>
                        <a:t>維護服務效率高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28120247"/>
                  </a:ext>
                </a:extLst>
              </a:tr>
              <a:tr h="52370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6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600" kern="1200" dirty="0">
                          <a:solidFill>
                            <a:srgbClr val="0E53EE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故障狀況透過</a:t>
                      </a:r>
                      <a:r>
                        <a:rPr lang="en-US" altLang="zh-TW" sz="1600" kern="1200" dirty="0">
                          <a:solidFill>
                            <a:srgbClr val="0E53EE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Web/</a:t>
                      </a:r>
                      <a:r>
                        <a:rPr lang="zh-TW" altLang="en-US" sz="1600" kern="1200" dirty="0">
                          <a:solidFill>
                            <a:srgbClr val="0E53EE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簡訊系統</a:t>
                      </a:r>
                      <a:endParaRPr lang="en-US" altLang="zh-TW" sz="1600" kern="1200" dirty="0">
                        <a:solidFill>
                          <a:srgbClr val="0E53EE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  <a:p>
                      <a:r>
                        <a:rPr lang="zh-TW" altLang="en-US" sz="1600" kern="1200" dirty="0">
                          <a:solidFill>
                            <a:srgbClr val="0E53EE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即時反應廠商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1600" kern="1200" dirty="0">
                        <a:solidFill>
                          <a:srgbClr val="0E53EE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故障通報反應即時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zh-TW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156928749"/>
                  </a:ext>
                </a:extLst>
              </a:tr>
              <a:tr h="55695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7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600" kern="1200" dirty="0">
                          <a:solidFill>
                            <a:srgbClr val="0E53EE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評比廠商物料故障率</a:t>
                      </a:r>
                      <a:endParaRPr lang="en-US" altLang="zh-TW" sz="1600" kern="1200" dirty="0">
                        <a:solidFill>
                          <a:srgbClr val="0E53EE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  <a:p>
                      <a:r>
                        <a:rPr lang="zh-TW" altLang="en-US" sz="1600" kern="1200" dirty="0">
                          <a:solidFill>
                            <a:srgbClr val="0E53EE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要求廠商事先備料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1600" kern="1200" dirty="0">
                        <a:solidFill>
                          <a:srgbClr val="0E53EE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廠商重製物料備料時間短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zh-TW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952581515"/>
                  </a:ext>
                </a:extLst>
              </a:tr>
              <a:tr h="57402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8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TW" altLang="en-US" sz="1600" kern="1200" dirty="0">
                          <a:solidFill>
                            <a:srgbClr val="0E53EE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建立廠商服務水準</a:t>
                      </a:r>
                      <a:r>
                        <a:rPr lang="en-US" altLang="zh-TW" sz="1600" kern="1200" dirty="0">
                          <a:solidFill>
                            <a:srgbClr val="0E53EE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KPI</a:t>
                      </a:r>
                      <a:endParaRPr lang="zh-TW" altLang="en-US" sz="1600" kern="1200" dirty="0">
                        <a:solidFill>
                          <a:srgbClr val="0E53EE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1600" kern="1200" dirty="0">
                        <a:solidFill>
                          <a:srgbClr val="0E53EE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維修效率提高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zh-TW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948930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03035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xmlns="" id="{84015B60-D96C-08C5-9CC7-A1AA26FC55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4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xmlns="" id="{E7870B7D-8E5E-2B74-738E-78D76B2E6D8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17130" y="3856010"/>
            <a:ext cx="2971801" cy="535531"/>
          </a:xfrm>
        </p:spPr>
        <p:txBody>
          <a:bodyPr/>
          <a:lstStyle/>
          <a:p>
            <a:r>
              <a:rPr lang="zh-TW" altLang="en-US" sz="3200" dirty="0"/>
              <a:t>總結與展望</a:t>
            </a:r>
            <a:endParaRPr lang="zh-TW" altLang="en-US" sz="3200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xmlns="" id="{5FA64E77-7A7B-42FC-ED0D-305DA478C1F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917130" y="4587740"/>
            <a:ext cx="2443298" cy="286232"/>
          </a:xfrm>
        </p:spPr>
        <p:txBody>
          <a:bodyPr/>
          <a:lstStyle/>
          <a:p>
            <a:r>
              <a:rPr lang="en-US" altLang="zh-TW" dirty="0" smtClean="0"/>
              <a:t>Conclusion</a:t>
            </a:r>
            <a:r>
              <a:rPr lang="zh-TW" altLang="en-US" dirty="0" smtClean="0"/>
              <a:t> </a:t>
            </a:r>
            <a:r>
              <a:rPr lang="en-US" altLang="zh-TW" dirty="0" smtClean="0"/>
              <a:t>and future works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22877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xmlns="" id="{3CBF659C-5E21-D033-16E7-CF0C6776A00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5938" y="462423"/>
            <a:ext cx="877163" cy="461665"/>
          </a:xfrm>
        </p:spPr>
        <p:txBody>
          <a:bodyPr/>
          <a:lstStyle/>
          <a:p>
            <a:r>
              <a:rPr lang="zh-TW" altLang="en-US" dirty="0"/>
              <a:t>總結</a:t>
            </a:r>
            <a:endParaRPr lang="zh-TW" altLang="en-US" dirty="0"/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xmlns="" id="{86C08681-7498-7D0A-2938-52C6F2340FF6}"/>
              </a:ext>
            </a:extLst>
          </p:cNvPr>
          <p:cNvSpPr/>
          <p:nvPr/>
        </p:nvSpPr>
        <p:spPr>
          <a:xfrm>
            <a:off x="1812689" y="2037822"/>
            <a:ext cx="8714232" cy="3291824"/>
          </a:xfrm>
          <a:prstGeom prst="roundRect">
            <a:avLst>
              <a:gd name="adj" fmla="val 6921"/>
            </a:avLst>
          </a:prstGeom>
          <a:solidFill>
            <a:schemeClr val="bg1"/>
          </a:solidFill>
          <a:ln>
            <a:solidFill>
              <a:srgbClr val="0E53E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zh-TW" altLang="en-US" sz="2600" dirty="0">
                <a:solidFill>
                  <a:srgbClr val="0E53E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未來供應鏈管理的策略與機制：</a:t>
            </a:r>
            <a:endParaRPr lang="en-US" altLang="zh-TW" sz="2600" dirty="0">
              <a:solidFill>
                <a:srgbClr val="0E53E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TW" altLang="en-US" sz="2600" dirty="0">
                <a:solidFill>
                  <a:srgbClr val="0E53E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產出良率高的產品</a:t>
            </a:r>
            <a:endParaRPr lang="en-US" altLang="zh-TW" sz="2600" dirty="0">
              <a:solidFill>
                <a:srgbClr val="0E53E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TW" altLang="en-US" sz="2600" dirty="0">
                <a:solidFill>
                  <a:srgbClr val="0E53E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即時的故障與維護</a:t>
            </a:r>
          </a:p>
        </p:txBody>
      </p:sp>
    </p:spTree>
    <p:extLst>
      <p:ext uri="{BB962C8B-B14F-4D97-AF65-F5344CB8AC3E}">
        <p14:creationId xmlns:p14="http://schemas.microsoft.com/office/powerpoint/2010/main" val="825737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User\Downloads\index_可愛版_new_0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6025" y="2714625"/>
            <a:ext cx="9525000" cy="396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515938" y="462423"/>
            <a:ext cx="3780202" cy="461665"/>
          </a:xfrm>
        </p:spPr>
        <p:txBody>
          <a:bodyPr/>
          <a:lstStyle/>
          <a:p>
            <a:r>
              <a:rPr lang="zh-TW" altLang="en-US" dirty="0"/>
              <a:t>新北市政府交通</a:t>
            </a:r>
            <a:r>
              <a:rPr lang="zh-TW" altLang="en-US" dirty="0" smtClean="0"/>
              <a:t>局</a:t>
            </a:r>
            <a:r>
              <a:rPr lang="en-US" altLang="zh-TW" dirty="0" smtClean="0"/>
              <a:t>(1/2)</a:t>
            </a:r>
            <a:endParaRPr lang="zh-TW" altLang="en-US" dirty="0"/>
          </a:p>
        </p:txBody>
      </p:sp>
      <p:pic>
        <p:nvPicPr>
          <p:cNvPr id="2052" name="Picture 4" descr="新北市政府交通局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2350" y="2819400"/>
            <a:ext cx="3248025" cy="638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/>
          <p:cNvSpPr/>
          <p:nvPr/>
        </p:nvSpPr>
        <p:spPr>
          <a:xfrm>
            <a:off x="157272" y="6397109"/>
            <a:ext cx="2031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 smtClean="0">
                <a:hlinkClick r:id="rId4"/>
              </a:rPr>
              <a:t>新北市政府交通局</a:t>
            </a:r>
            <a:endParaRPr lang="zh-TW" altLang="en-US" dirty="0"/>
          </a:p>
        </p:txBody>
      </p:sp>
      <p:pic>
        <p:nvPicPr>
          <p:cNvPr id="2056" name="Picture 8" descr="https://www.ntpc.gov.tw/ch/images/index/travel_house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0225" y="490537"/>
            <a:ext cx="2590800" cy="2095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https://www.ntpc.gov.tw/ch/images/index/travel_queen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24" y="3949148"/>
            <a:ext cx="2022475" cy="2337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7" name="Picture 1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250" y="1200149"/>
            <a:ext cx="2857500" cy="676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文字方塊 9"/>
          <p:cNvSpPr txBox="1"/>
          <p:nvPr/>
        </p:nvSpPr>
        <p:spPr>
          <a:xfrm>
            <a:off x="552450" y="1140857"/>
            <a:ext cx="504825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TW" altLang="en-US" sz="2000" dirty="0" smtClean="0"/>
              <a:t>隸屬於新北市政府</a:t>
            </a:r>
            <a:r>
              <a:rPr lang="en-US" altLang="zh-TW" sz="2000" dirty="0" smtClean="0"/>
              <a:t>(</a:t>
            </a:r>
            <a:r>
              <a:rPr lang="en-US" altLang="zh-TW" sz="2000" dirty="0"/>
              <a:t>99.12.25 </a:t>
            </a:r>
            <a:r>
              <a:rPr lang="zh-TW" altLang="en-US" sz="2000" dirty="0"/>
              <a:t>改制</a:t>
            </a:r>
            <a:r>
              <a:rPr lang="zh-TW" altLang="en-US" sz="2000" dirty="0" smtClean="0"/>
              <a:t>直轄市</a:t>
            </a:r>
            <a:r>
              <a:rPr lang="en-US" altLang="zh-TW" sz="2000" dirty="0" smtClean="0"/>
              <a:t>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TW" sz="2000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TW" altLang="en-US" sz="2000" dirty="0" smtClean="0"/>
              <a:t>為 新北市 交通管理機關</a:t>
            </a:r>
            <a:endParaRPr lang="en-US" altLang="zh-TW" sz="2000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TW" sz="2000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TW" sz="2000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130238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515938" y="462423"/>
            <a:ext cx="877163" cy="461665"/>
          </a:xfrm>
        </p:spPr>
        <p:txBody>
          <a:bodyPr/>
          <a:lstStyle/>
          <a:p>
            <a:r>
              <a:rPr lang="zh-TW" altLang="en-US" dirty="0" smtClean="0"/>
              <a:t>展望</a:t>
            </a:r>
            <a:endParaRPr lang="zh-TW" alt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671331" y="1018572"/>
            <a:ext cx="10799179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zh-TW" altLang="en-US" sz="2800" dirty="0" smtClean="0"/>
              <a:t>利用不同站點的損耗及需要程度，使用不同方式的站牌，以達到民眾好用、廠商好修、政府容易總體管理的程度。</a:t>
            </a:r>
            <a:endParaRPr lang="en-US" altLang="zh-TW" sz="2800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zh-TW" sz="280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zh-TW" altLang="en-US" sz="2800" dirty="0" smtClean="0"/>
              <a:t>為邁向</a:t>
            </a:r>
            <a:r>
              <a:rPr lang="en-US" altLang="zh-TW" sz="2800" dirty="0" smtClean="0"/>
              <a:t>2025</a:t>
            </a:r>
            <a:r>
              <a:rPr lang="zh-TW" altLang="en-US" sz="2800" dirty="0" smtClean="0"/>
              <a:t>年淨零碳排目標，提高損壞品的回收再生使用率、減低維護的成本</a:t>
            </a:r>
            <a:r>
              <a:rPr lang="en-US" altLang="zh-TW" sz="2800" dirty="0" smtClean="0"/>
              <a:t>(</a:t>
            </a:r>
            <a:r>
              <a:rPr lang="zh-TW" altLang="en-US" sz="2800" dirty="0" smtClean="0"/>
              <a:t>例如部分的修正而減少全面更換</a:t>
            </a:r>
            <a:r>
              <a:rPr lang="en-US" altLang="zh-TW" sz="2800" dirty="0" smtClean="0"/>
              <a:t>)</a:t>
            </a:r>
            <a:r>
              <a:rPr lang="zh-TW" altLang="en-US" sz="2800" dirty="0" smtClean="0"/>
              <a:t>、嘗試在設計上做小變化得到大效益的可能。</a:t>
            </a:r>
            <a:endParaRPr lang="en-US" altLang="zh-TW" sz="2800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zh-TW" sz="2800" dirty="0"/>
          </a:p>
          <a:p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356452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091" name="直接连接符 5090">
            <a:extLst>
              <a:ext uri="{FF2B5EF4-FFF2-40B4-BE49-F238E27FC236}">
                <a16:creationId xmlns:a16="http://schemas.microsoft.com/office/drawing/2014/main" xmlns="" id="{520FE6B0-3D10-47FC-B8E3-D59363E8EA4C}"/>
              </a:ext>
            </a:extLst>
          </p:cNvPr>
          <p:cNvCxnSpPr>
            <a:cxnSpLocks/>
          </p:cNvCxnSpPr>
          <p:nvPr/>
        </p:nvCxnSpPr>
        <p:spPr>
          <a:xfrm>
            <a:off x="3353176" y="558349"/>
            <a:ext cx="572102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798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515938" y="462423"/>
            <a:ext cx="3780202" cy="461665"/>
          </a:xfrm>
        </p:spPr>
        <p:txBody>
          <a:bodyPr/>
          <a:lstStyle/>
          <a:p>
            <a:r>
              <a:rPr lang="zh-TW" altLang="en-US" dirty="0"/>
              <a:t>新北市政府交通</a:t>
            </a:r>
            <a:r>
              <a:rPr lang="zh-TW" altLang="en-US" dirty="0" smtClean="0"/>
              <a:t>局</a:t>
            </a:r>
            <a:r>
              <a:rPr lang="en-US" altLang="zh-TW" dirty="0" smtClean="0"/>
              <a:t>(2/2)</a:t>
            </a:r>
            <a:endParaRPr lang="zh-TW" altLang="en-US" dirty="0"/>
          </a:p>
        </p:txBody>
      </p:sp>
      <p:pic>
        <p:nvPicPr>
          <p:cNvPr id="2052" name="Picture 4" descr="新北市政府交通局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7600" y="247650"/>
            <a:ext cx="3248025" cy="638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/>
          <p:cNvSpPr/>
          <p:nvPr/>
        </p:nvSpPr>
        <p:spPr>
          <a:xfrm>
            <a:off x="157272" y="6397109"/>
            <a:ext cx="2031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 smtClean="0">
                <a:hlinkClick r:id="rId3"/>
              </a:rPr>
              <a:t>新北市政府交通局</a:t>
            </a:r>
            <a:endParaRPr lang="zh-TW" altLang="en-US" dirty="0"/>
          </a:p>
        </p:txBody>
      </p:sp>
      <p:sp>
        <p:nvSpPr>
          <p:cNvPr id="7" name="文字方塊 6"/>
          <p:cNvSpPr txBox="1"/>
          <p:nvPr/>
        </p:nvSpPr>
        <p:spPr>
          <a:xfrm>
            <a:off x="552450" y="1140857"/>
            <a:ext cx="4676775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zh-TW" altLang="en-US" sz="2000" dirty="0" smtClean="0"/>
              <a:t>振興公共交通運輸</a:t>
            </a:r>
            <a:endParaRPr lang="en-US" altLang="zh-TW" sz="2000" dirty="0" smtClean="0"/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altLang="zh-TW" sz="2000" dirty="0" smtClean="0"/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zh-TW" altLang="en-US" sz="2000" dirty="0" smtClean="0"/>
              <a:t>提升</a:t>
            </a:r>
            <a:r>
              <a:rPr lang="zh-TW" altLang="en-US" sz="2000" dirty="0"/>
              <a:t>公共運輸</a:t>
            </a:r>
            <a:r>
              <a:rPr lang="zh-TW" altLang="en-US" sz="2000" dirty="0" smtClean="0"/>
              <a:t>服務品質</a:t>
            </a:r>
            <a:endParaRPr lang="en-US" altLang="zh-TW" sz="2000" dirty="0" smtClean="0"/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altLang="zh-TW" sz="2000" dirty="0"/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zh-TW" altLang="en-US" sz="2000" dirty="0" smtClean="0"/>
              <a:t>建構人本綠色交通環境</a:t>
            </a:r>
            <a:endParaRPr lang="en-US" altLang="zh-TW" sz="2000" dirty="0" smtClean="0"/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altLang="zh-TW" sz="2000" dirty="0"/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zh-TW" altLang="en-US" sz="2000" dirty="0" smtClean="0"/>
              <a:t>推動智慧城市交通管理</a:t>
            </a:r>
            <a:endParaRPr lang="en-US" altLang="zh-TW" sz="2000" dirty="0" smtClean="0"/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altLang="zh-TW" sz="2000" dirty="0"/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zh-TW" altLang="en-US" sz="2000" dirty="0" smtClean="0"/>
              <a:t>強化道路系統效能</a:t>
            </a:r>
            <a:endParaRPr lang="en-US" altLang="zh-TW" sz="2000" dirty="0" smtClean="0"/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altLang="zh-TW" sz="2000" dirty="0"/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zh-TW" altLang="en-US" sz="2000" dirty="0" smtClean="0"/>
              <a:t>加強交通安全宣導及肇事防制</a:t>
            </a:r>
            <a:endParaRPr lang="en-US" altLang="zh-TW" sz="2000" dirty="0" smtClean="0"/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altLang="zh-TW" sz="2000" dirty="0"/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zh-TW" altLang="en-US" sz="2000" dirty="0" smtClean="0"/>
              <a:t>營造合理停車環境</a:t>
            </a:r>
            <a:endParaRPr lang="en-US" altLang="zh-TW" sz="2000" dirty="0" smtClean="0"/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altLang="zh-TW" sz="2000" dirty="0"/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zh-TW" altLang="en-US" sz="2000" dirty="0"/>
          </a:p>
        </p:txBody>
      </p:sp>
      <p:pic>
        <p:nvPicPr>
          <p:cNvPr id="3074" name="Picture 2" descr="新北市政府交通局組織架構圖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2468" y="582099"/>
            <a:ext cx="5048249" cy="6171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/>
          <p:cNvSpPr txBox="1"/>
          <p:nvPr/>
        </p:nvSpPr>
        <p:spPr>
          <a:xfrm>
            <a:off x="6524625" y="6261676"/>
            <a:ext cx="2419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101.12.05 </a:t>
            </a:r>
            <a:r>
              <a:rPr lang="zh-TW" altLang="en-US" dirty="0" smtClean="0"/>
              <a:t>新成立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66509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515938" y="462423"/>
            <a:ext cx="4818948" cy="461665"/>
          </a:xfrm>
        </p:spPr>
        <p:txBody>
          <a:bodyPr/>
          <a:lstStyle/>
          <a:p>
            <a:r>
              <a:rPr lang="zh-TW" altLang="en-US" dirty="0"/>
              <a:t>「雙排滾筒式招手站牌」</a:t>
            </a:r>
            <a:r>
              <a:rPr lang="en-US" altLang="zh-TW" dirty="0" smtClean="0"/>
              <a:t>(1/2)</a:t>
            </a:r>
            <a:endParaRPr lang="zh-TW" altLang="en-US" dirty="0"/>
          </a:p>
        </p:txBody>
      </p:sp>
      <p:pic>
        <p:nvPicPr>
          <p:cNvPr id="2052" name="Picture 4" descr="新北市政府交通局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7600" y="247650"/>
            <a:ext cx="3248025" cy="638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/>
          <p:cNvSpPr/>
          <p:nvPr/>
        </p:nvSpPr>
        <p:spPr>
          <a:xfrm>
            <a:off x="157272" y="6397109"/>
            <a:ext cx="2031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 smtClean="0">
                <a:hlinkClick r:id="rId3"/>
              </a:rPr>
              <a:t>新北市政府交通局</a:t>
            </a:r>
            <a:endParaRPr lang="zh-TW" altLang="en-US" dirty="0"/>
          </a:p>
        </p:txBody>
      </p:sp>
      <p:sp>
        <p:nvSpPr>
          <p:cNvPr id="7" name="文字方塊 6"/>
          <p:cNvSpPr txBox="1"/>
          <p:nvPr/>
        </p:nvSpPr>
        <p:spPr>
          <a:xfrm>
            <a:off x="552451" y="1140857"/>
            <a:ext cx="711914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zh-TW" altLang="en-US" sz="2000" dirty="0" smtClean="0"/>
              <a:t>在新北市 </a:t>
            </a:r>
            <a:r>
              <a:rPr lang="en-US" altLang="zh-TW" sz="2000" dirty="0" smtClean="0"/>
              <a:t>29</a:t>
            </a:r>
            <a:r>
              <a:rPr lang="zh-TW" altLang="en-US" sz="2000" dirty="0" smtClean="0"/>
              <a:t>個 行政區裡，約</a:t>
            </a:r>
            <a:r>
              <a:rPr lang="zh-TW" altLang="en-US" sz="2000" dirty="0"/>
              <a:t>有</a:t>
            </a:r>
            <a:r>
              <a:rPr lang="en-US" altLang="zh-TW" sz="2000" dirty="0" smtClean="0"/>
              <a:t>5,000</a:t>
            </a:r>
            <a:r>
              <a:rPr lang="zh-TW" altLang="en-US" sz="2000" dirty="0" smtClean="0"/>
              <a:t>個招手站牌喔。</a:t>
            </a:r>
            <a:endParaRPr lang="en-US" altLang="zh-TW" sz="2000" dirty="0" smtClean="0"/>
          </a:p>
          <a:p>
            <a:r>
              <a:rPr lang="zh-TW" altLang="en-US" sz="2000" dirty="0"/>
              <a:t> </a:t>
            </a:r>
            <a:r>
              <a:rPr lang="zh-TW" altLang="en-US" sz="2000" dirty="0" smtClean="0"/>
              <a:t>    </a:t>
            </a:r>
            <a:r>
              <a:rPr lang="en-US" altLang="zh-TW" sz="2000" dirty="0" smtClean="0"/>
              <a:t>(24</a:t>
            </a:r>
            <a:r>
              <a:rPr lang="zh-TW" altLang="en-US" sz="2000" dirty="0" smtClean="0"/>
              <a:t>小時都幫你舉手</a:t>
            </a:r>
            <a:r>
              <a:rPr lang="zh-TW" altLang="en-US" sz="2000" dirty="0"/>
              <a:t>！</a:t>
            </a:r>
            <a:r>
              <a:rPr lang="en-US" altLang="zh-TW" sz="2000" dirty="0" smtClean="0"/>
              <a:t>)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altLang="zh-TW" sz="2000" dirty="0" smtClean="0"/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zh-TW" altLang="en-US" sz="2000" dirty="0" smtClean="0"/>
              <a:t>舊有</a:t>
            </a:r>
            <a:r>
              <a:rPr lang="en-US" altLang="zh-TW" sz="2000" dirty="0" smtClean="0"/>
              <a:t>:</a:t>
            </a:r>
            <a:r>
              <a:rPr lang="zh-TW" altLang="en-US" sz="2000" dirty="0" smtClean="0"/>
              <a:t>廣告與路線混雜且數量多，路線位置極高無法看到</a:t>
            </a:r>
            <a:endParaRPr lang="en-US" altLang="zh-TW" sz="2000" dirty="0" smtClean="0"/>
          </a:p>
          <a:p>
            <a:r>
              <a:rPr lang="zh-TW" altLang="en-US" sz="2000" dirty="0" smtClean="0"/>
              <a:t>     </a:t>
            </a:r>
            <a:r>
              <a:rPr lang="en-US" altLang="zh-TW" sz="2000" dirty="0" smtClean="0"/>
              <a:t>(</a:t>
            </a:r>
            <a:r>
              <a:rPr lang="zh-TW" altLang="en-US" sz="2000" dirty="0" smtClean="0"/>
              <a:t>我不是長頸鹿！抬頭脖子好痠、眼花撩亂！</a:t>
            </a:r>
            <a:r>
              <a:rPr lang="en-US" altLang="zh-TW" sz="2000" dirty="0" smtClean="0"/>
              <a:t>)</a:t>
            </a:r>
          </a:p>
          <a:p>
            <a:endParaRPr lang="en-US" altLang="zh-TW" sz="2000" dirty="0" smtClean="0"/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zh-TW" altLang="en-US" sz="2000" dirty="0" smtClean="0"/>
              <a:t>新設</a:t>
            </a:r>
            <a:r>
              <a:rPr lang="en-US" altLang="zh-TW" sz="2000" dirty="0" smtClean="0"/>
              <a:t>:</a:t>
            </a:r>
            <a:r>
              <a:rPr lang="zh-TW" altLang="en-US" sz="2000" dirty="0" smtClean="0"/>
              <a:t>集中展示管理，高度適中、內容</a:t>
            </a:r>
            <a:r>
              <a:rPr lang="zh-TW" altLang="en-US" sz="2000" dirty="0"/>
              <a:t>實際</a:t>
            </a:r>
            <a:r>
              <a:rPr lang="zh-TW" altLang="en-US" sz="2000" dirty="0" smtClean="0"/>
              <a:t>易用。</a:t>
            </a:r>
            <a:endParaRPr lang="zh-TW" altLang="en-US" sz="2000" dirty="0"/>
          </a:p>
        </p:txBody>
      </p:sp>
      <p:sp>
        <p:nvSpPr>
          <p:cNvPr id="5" name="矩形 4"/>
          <p:cNvSpPr/>
          <p:nvPr/>
        </p:nvSpPr>
        <p:spPr>
          <a:xfrm>
            <a:off x="2405467" y="6397109"/>
            <a:ext cx="42242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 smtClean="0">
                <a:hlinkClick r:id="rId4"/>
              </a:rPr>
              <a:t>《2013</a:t>
            </a:r>
            <a:r>
              <a:rPr lang="zh-TW" altLang="en-US" b="1" dirty="0" smtClean="0">
                <a:hlinkClick r:id="rId4"/>
              </a:rPr>
              <a:t>年</a:t>
            </a:r>
            <a:r>
              <a:rPr lang="zh-TW" altLang="en-US" b="1" dirty="0">
                <a:hlinkClick r:id="rId4"/>
              </a:rPr>
              <a:t>起換新</a:t>
            </a:r>
            <a:r>
              <a:rPr lang="en-US" altLang="zh-TW" b="1" dirty="0">
                <a:hlinkClick r:id="rId4"/>
              </a:rPr>
              <a:t>》</a:t>
            </a:r>
            <a:r>
              <a:rPr lang="zh-TW" altLang="en-US" b="1" dirty="0">
                <a:hlinkClick r:id="rId4"/>
              </a:rPr>
              <a:t>公車站牌 不准</a:t>
            </a:r>
            <a:r>
              <a:rPr lang="zh-TW" altLang="en-US" b="1" dirty="0" smtClean="0">
                <a:hlinkClick r:id="rId4"/>
              </a:rPr>
              <a:t>登廣告</a:t>
            </a:r>
            <a:endParaRPr lang="zh-TW" altLang="en-US" b="1" dirty="0"/>
          </a:p>
        </p:txBody>
      </p:sp>
      <p:pic>
        <p:nvPicPr>
          <p:cNvPr id="4098" name="Picture 2" descr="新北市交通局並計畫增設「集中式站牌」，方便民眾一次查看多條公車路線。（記者郭顏慧攝）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42"/>
          <a:stretch/>
        </p:blipFill>
        <p:spPr bwMode="auto">
          <a:xfrm>
            <a:off x="327024" y="3509309"/>
            <a:ext cx="1761647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s://storage.googleapis.com/www-cw-com-tw/ckeditor/202309/ckeditor-64f6e658ed30c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6747" y="4211550"/>
            <a:ext cx="3240000" cy="216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 descr="C:\Users\User\Downloads\8468032456_de3d875e69_w.jp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93" r="13738" b="14699"/>
          <a:stretch/>
        </p:blipFill>
        <p:spPr bwMode="auto">
          <a:xfrm>
            <a:off x="9993049" y="1066799"/>
            <a:ext cx="1865575" cy="2362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9" name="Picture 13" descr="C:\Users\User\Downloads\8468040176_3401640008_z.jpg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81"/>
          <a:stretch/>
        </p:blipFill>
        <p:spPr bwMode="auto">
          <a:xfrm>
            <a:off x="8919369" y="3653909"/>
            <a:ext cx="294878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1" name="Picture 15" descr="C:\Users\User\Downloads\8468028744_616e0b11ee_w.jpg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1273" b="26580"/>
          <a:stretch/>
        </p:blipFill>
        <p:spPr bwMode="auto">
          <a:xfrm>
            <a:off x="7544186" y="1036082"/>
            <a:ext cx="2135175" cy="2378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utoShape 17" descr="長頸鹿動物卡通長頸鹿AI圖案素材免費下載，可愛卡通圖片，尺寸4167 × 4167px - Lovepik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8" name="AutoShape 19" descr="長頸鹿動物卡通長頸鹿AI圖案素材免費下載，可愛卡通圖片，尺寸4167 × 4167px - Lovepik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4117" name="Picture 21" descr="长颈鹿卡通- 矢量元素素材免费下载- 爱给网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5550" y="3634858"/>
            <a:ext cx="1343025" cy="152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9" name="Picture 23" descr="免費矢量| 一隻兔子看1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2350" y="5172206"/>
            <a:ext cx="903287" cy="1357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向左箭號 8"/>
          <p:cNvSpPr/>
          <p:nvPr/>
        </p:nvSpPr>
        <p:spPr>
          <a:xfrm>
            <a:off x="6762750" y="4381500"/>
            <a:ext cx="800100" cy="663059"/>
          </a:xfrm>
          <a:prstGeom prst="lef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AutoShape 25" descr="Mbe卡通可愛柴犬狗狗動物素材, 動畫剪貼畫, 姆貝, 狗材料向量圖案素材免費下載，PNG，EPS和AI素材下載- Pngtree | Cute  dog cartoon, Do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4127" name="Picture 31" descr="公車站牌給誰看?往何處去?白天點燈?何時到站? | PeoPo 公民新聞"/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61" r="8219" b="8200"/>
          <a:stretch/>
        </p:blipFill>
        <p:spPr bwMode="auto">
          <a:xfrm>
            <a:off x="4829176" y="3504321"/>
            <a:ext cx="1905000" cy="1696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5195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515938" y="462423"/>
            <a:ext cx="4818948" cy="461665"/>
          </a:xfrm>
        </p:spPr>
        <p:txBody>
          <a:bodyPr/>
          <a:lstStyle/>
          <a:p>
            <a:r>
              <a:rPr lang="zh-TW" altLang="en-US" dirty="0"/>
              <a:t>「雙排滾筒式招手站牌」</a:t>
            </a:r>
            <a:r>
              <a:rPr lang="en-US" altLang="zh-TW" dirty="0" smtClean="0"/>
              <a:t>(2/2)</a:t>
            </a:r>
            <a:endParaRPr lang="zh-TW" altLang="en-US" dirty="0"/>
          </a:p>
        </p:txBody>
      </p:sp>
      <p:pic>
        <p:nvPicPr>
          <p:cNvPr id="2052" name="Picture 4" descr="新北市政府交通局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7600" y="247650"/>
            <a:ext cx="3248025" cy="638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/>
          <p:cNvSpPr/>
          <p:nvPr/>
        </p:nvSpPr>
        <p:spPr>
          <a:xfrm>
            <a:off x="157272" y="6397109"/>
            <a:ext cx="2031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 smtClean="0">
                <a:hlinkClick r:id="rId3"/>
              </a:rPr>
              <a:t>新北市政府交通局</a:t>
            </a:r>
            <a:endParaRPr lang="zh-TW" altLang="en-US" dirty="0"/>
          </a:p>
        </p:txBody>
      </p:sp>
      <p:sp>
        <p:nvSpPr>
          <p:cNvPr id="7" name="文字方塊 6"/>
          <p:cNvSpPr txBox="1"/>
          <p:nvPr/>
        </p:nvSpPr>
        <p:spPr>
          <a:xfrm>
            <a:off x="552451" y="1140857"/>
            <a:ext cx="71191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zh-TW" altLang="en-US" sz="2000" dirty="0" smtClean="0"/>
              <a:t>這是我們的規格表！</a:t>
            </a:r>
            <a:endParaRPr lang="en-US" altLang="zh-TW" sz="2000" dirty="0" smtClean="0"/>
          </a:p>
        </p:txBody>
      </p:sp>
      <p:sp>
        <p:nvSpPr>
          <p:cNvPr id="6" name="AutoShape 17" descr="長頸鹿動物卡通長頸鹿AI圖案素材免費下載，可愛卡通圖片，尺寸4167 × 4167px - Lovepik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8" name="AutoShape 19" descr="長頸鹿動物卡通長頸鹿AI圖案素材免費下載，可愛卡通圖片，尺寸4167 × 4167px - Lovepik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4117" name="Picture 21" descr="长颈鹿卡通- 矢量元素素材免费下载- 爱给网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0735" y="3130437"/>
            <a:ext cx="2601754" cy="2952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9" name="Picture 23" descr="免費矢量| 一隻兔子看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122" y="4879810"/>
            <a:ext cx="903287" cy="1357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AutoShape 25" descr="Mbe卡通可愛柴犬狗狗動物素材, 動畫剪貼畫, 姆貝, 狗材料向量圖案素材免費下載，PNG，EPS和AI素材下載- Pngtree | Cute  dog cartoon, Do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4127" name="Picture 31" descr="公車站牌給誰看?往何處去?白天點燈?何時到站? | PeoPo 公民新聞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61" r="8219" b="8200"/>
          <a:stretch/>
        </p:blipFill>
        <p:spPr bwMode="auto">
          <a:xfrm>
            <a:off x="9723437" y="1140857"/>
            <a:ext cx="1905000" cy="1696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image2.jpg"/>
          <p:cNvPicPr/>
          <p:nvPr/>
        </p:nvPicPr>
        <p:blipFill>
          <a:blip r:embed="rId7"/>
          <a:srcRect/>
          <a:stretch>
            <a:fillRect/>
          </a:stretch>
        </p:blipFill>
        <p:spPr>
          <a:xfrm>
            <a:off x="1731407" y="2200275"/>
            <a:ext cx="7297023" cy="4199346"/>
          </a:xfrm>
          <a:prstGeom prst="rect">
            <a:avLst/>
          </a:prstGeom>
          <a:ln/>
        </p:spPr>
      </p:pic>
      <p:sp>
        <p:nvSpPr>
          <p:cNvPr id="9" name="向左箭號 8"/>
          <p:cNvSpPr/>
          <p:nvPr/>
        </p:nvSpPr>
        <p:spPr>
          <a:xfrm>
            <a:off x="8805068" y="4275080"/>
            <a:ext cx="800100" cy="663059"/>
          </a:xfrm>
          <a:prstGeom prst="lef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4086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515938" y="462423"/>
            <a:ext cx="3478837" cy="461665"/>
          </a:xfrm>
        </p:spPr>
        <p:txBody>
          <a:bodyPr/>
          <a:lstStyle/>
          <a:p>
            <a:r>
              <a:rPr lang="zh-TW" altLang="en-US" dirty="0"/>
              <a:t>優劣</a:t>
            </a:r>
            <a:r>
              <a:rPr lang="zh-TW" altLang="en-US" dirty="0" smtClean="0"/>
              <a:t>進退</a:t>
            </a:r>
            <a:r>
              <a:rPr lang="en-US" altLang="zh-TW" dirty="0" smtClean="0"/>
              <a:t>-SWOT</a:t>
            </a:r>
            <a:r>
              <a:rPr lang="zh-TW" altLang="en-US" dirty="0" smtClean="0"/>
              <a:t>分析</a:t>
            </a:r>
            <a:endParaRPr lang="zh-TW" altLang="en-US" dirty="0"/>
          </a:p>
        </p:txBody>
      </p:sp>
      <p:sp>
        <p:nvSpPr>
          <p:cNvPr id="3" name="AutoShape 2" descr="SWOT分析怎麼做？99%的人都犯了這些錯誤！【2021最新版】 - Verakey拓璞工程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8676" y="2178081"/>
            <a:ext cx="3750837" cy="28095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文字方塊 4"/>
          <p:cNvSpPr txBox="1"/>
          <p:nvPr/>
        </p:nvSpPr>
        <p:spPr>
          <a:xfrm>
            <a:off x="552451" y="997982"/>
            <a:ext cx="494347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zh-TW" altLang="en-US" sz="2000" dirty="0" smtClean="0"/>
              <a:t>政府得由民眾及公車反應得知各種站牌的顯示方式</a:t>
            </a:r>
            <a:r>
              <a:rPr lang="zh-TW" altLang="en-US" sz="2000" dirty="0"/>
              <a:t>的</a:t>
            </a:r>
            <a:r>
              <a:rPr lang="zh-TW" altLang="en-US" sz="2000" dirty="0" smtClean="0"/>
              <a:t>優劣好壞。</a:t>
            </a:r>
            <a:endParaRPr lang="en-US" altLang="zh-TW" sz="2000" dirty="0" smtClean="0"/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zh-TW" altLang="en-US" sz="2000" dirty="0"/>
              <a:t>站牌路線集中</a:t>
            </a:r>
            <a:r>
              <a:rPr lang="zh-TW" altLang="en-US" sz="2000" dirty="0" smtClean="0"/>
              <a:t>管理，司機遠處更易辨認站牌位置，中央控制資訊容易。</a:t>
            </a:r>
            <a:endParaRPr lang="en-US" altLang="zh-TW" sz="2000" dirty="0" smtClean="0"/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zh-TW" altLang="en-US" sz="2000" dirty="0"/>
              <a:t>政府主導並監督站牌設置，以利進度掌握及資訊集中交換</a:t>
            </a:r>
            <a:r>
              <a:rPr lang="zh-TW" altLang="en-US" sz="2000" dirty="0" smtClean="0"/>
              <a:t>。</a:t>
            </a:r>
            <a:endParaRPr lang="en-US" altLang="zh-TW" sz="2000" dirty="0" smtClean="0"/>
          </a:p>
        </p:txBody>
      </p:sp>
      <p:sp>
        <p:nvSpPr>
          <p:cNvPr id="6" name="文字方塊 5"/>
          <p:cNvSpPr txBox="1"/>
          <p:nvPr/>
        </p:nvSpPr>
        <p:spPr>
          <a:xfrm>
            <a:off x="460375" y="4162426"/>
            <a:ext cx="488552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zh-TW" altLang="en-US" sz="2000" dirty="0"/>
              <a:t>市容重新整理美化活潑。</a:t>
            </a:r>
            <a:endParaRPr lang="en-US" altLang="zh-TW" sz="2000" dirty="0"/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zh-TW" altLang="en-US" sz="2000" dirty="0" smtClean="0"/>
              <a:t>利用不同使用需求與損壞程度，</a:t>
            </a:r>
            <a:endParaRPr lang="en-US" altLang="zh-TW" sz="2000" dirty="0" smtClean="0"/>
          </a:p>
          <a:p>
            <a:r>
              <a:rPr lang="zh-TW" altLang="en-US" sz="2000" dirty="0" smtClean="0"/>
              <a:t>     採用不同之公車站牌，俾利經濟效益。</a:t>
            </a:r>
            <a:endParaRPr lang="en-US" altLang="zh-TW" sz="2000" dirty="0" smtClean="0"/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zh-TW" altLang="en-US" sz="2000" dirty="0" smtClean="0"/>
              <a:t>可趁新站牌之推廣重新調整站牌立位。</a:t>
            </a:r>
            <a:endParaRPr lang="en-US" altLang="zh-TW" sz="2000" dirty="0" smtClean="0"/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zh-TW" altLang="en-US" sz="2000" dirty="0" smtClean="0"/>
              <a:t>物理性質看板</a:t>
            </a:r>
            <a:r>
              <a:rPr lang="zh-TW" altLang="en-US" sz="2000" dirty="0"/>
              <a:t>無須額外耗電，</a:t>
            </a:r>
            <a:r>
              <a:rPr lang="zh-TW" altLang="en-US" sz="2000" dirty="0" smtClean="0"/>
              <a:t>然對</a:t>
            </a:r>
            <a:r>
              <a:rPr lang="zh-TW" altLang="en-US" sz="2000" dirty="0"/>
              <a:t>電子</a:t>
            </a:r>
            <a:r>
              <a:rPr lang="zh-TW" altLang="en-US" sz="2000" dirty="0" smtClean="0"/>
              <a:t>看板公車</a:t>
            </a:r>
            <a:r>
              <a:rPr lang="zh-TW" altLang="en-US" sz="2000" dirty="0"/>
              <a:t>資訊可統一</a:t>
            </a:r>
            <a:r>
              <a:rPr lang="zh-TW" altLang="en-US" sz="2000" dirty="0" smtClean="0"/>
              <a:t>發布，不在此限。</a:t>
            </a:r>
            <a:endParaRPr lang="en-US" altLang="zh-TW" sz="2000" dirty="0"/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altLang="zh-TW" sz="2000" dirty="0"/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zh-TW" altLang="en-US" sz="2000" dirty="0"/>
          </a:p>
        </p:txBody>
      </p:sp>
      <p:sp>
        <p:nvSpPr>
          <p:cNvPr id="7" name="文字方塊 6"/>
          <p:cNvSpPr txBox="1"/>
          <p:nvPr/>
        </p:nvSpPr>
        <p:spPr>
          <a:xfrm>
            <a:off x="7019926" y="927436"/>
            <a:ext cx="494347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zh-TW" altLang="en-US" sz="2000" dirty="0" smtClean="0"/>
              <a:t>新舊站牌的轉換期間仍需長期投入資金、時間及人力，影響並除斥其他業務運作。</a:t>
            </a:r>
            <a:endParaRPr lang="en-US" altLang="zh-TW" sz="2000" dirty="0" smtClean="0"/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zh-TW" altLang="en-US" sz="2000" dirty="0" smtClean="0"/>
              <a:t>站牌數量新舊零散繁雜，對於現存規格難以一致，致有投入資金維護之必要。</a:t>
            </a:r>
            <a:endParaRPr lang="en-US" altLang="zh-TW" sz="2000" dirty="0" smtClean="0"/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zh-TW" altLang="en-US" sz="2000" dirty="0" smtClean="0"/>
              <a:t>不利的工業設計將導致再度產生新規格，致增生維護困難、種類繁雜。</a:t>
            </a:r>
            <a:endParaRPr lang="en-US" altLang="zh-TW" sz="2000" dirty="0" smtClean="0"/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altLang="zh-TW" sz="2000" dirty="0" smtClean="0"/>
          </a:p>
        </p:txBody>
      </p:sp>
      <p:sp>
        <p:nvSpPr>
          <p:cNvPr id="8" name="文字方塊 7"/>
          <p:cNvSpPr txBox="1"/>
          <p:nvPr/>
        </p:nvSpPr>
        <p:spPr>
          <a:xfrm>
            <a:off x="7077872" y="4158555"/>
            <a:ext cx="488552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zh-TW" altLang="en-US" sz="2000" dirty="0" smtClean="0"/>
              <a:t>民眾與公車業者需求不同，機關須做多方權衡、協商溝通及統整。</a:t>
            </a:r>
            <a:endParaRPr lang="en-US" altLang="zh-TW" sz="2000" dirty="0" smtClean="0"/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zh-TW" altLang="en-US" sz="2000" dirty="0" smtClean="0"/>
              <a:t>陋窳不良的材料、設計及安裝，民眾</a:t>
            </a:r>
            <a:r>
              <a:rPr lang="zh-TW" altLang="en-US" sz="2000" dirty="0"/>
              <a:t>錯誤</a:t>
            </a:r>
            <a:r>
              <a:rPr lang="zh-TW" altLang="en-US" sz="2000" dirty="0" smtClean="0"/>
              <a:t>使用或蓄意破壞造成資源重複配置。</a:t>
            </a:r>
            <a:endParaRPr lang="en-US" altLang="zh-TW" sz="2000" dirty="0" smtClean="0"/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zh-TW" altLang="en-US" sz="2000" dirty="0" smtClean="0"/>
              <a:t>需要另外發布新聞稿教育民眾使用，政策績效亦得由新聞媒體民眾檢視。</a:t>
            </a:r>
            <a:endParaRPr lang="en-US" altLang="zh-TW" sz="2000" dirty="0" smtClean="0"/>
          </a:p>
        </p:txBody>
      </p:sp>
    </p:spTree>
    <p:extLst>
      <p:ext uri="{BB962C8B-B14F-4D97-AF65-F5344CB8AC3E}">
        <p14:creationId xmlns:p14="http://schemas.microsoft.com/office/powerpoint/2010/main" val="1579553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自定义设计方案">
  <a:themeElements>
    <a:clrScheme name="自定义 6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">
  <a:themeElements>
    <a:clrScheme name="蓝色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xmlns="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D520B0621022B4CA37193CEB4BD4006" ma:contentTypeVersion="13" ma:contentTypeDescription="Create a new document." ma:contentTypeScope="" ma:versionID="cfe9ef737fb2ae655456fe470e3de886">
  <xsd:schema xmlns:xsd="http://www.w3.org/2001/XMLSchema" xmlns:xs="http://www.w3.org/2001/XMLSchema" xmlns:p="http://schemas.microsoft.com/office/2006/metadata/properties" xmlns:ns2="45e91f00-0250-4a60-970e-f6ee534b485a" xmlns:ns3="03902022-5f07-415b-99da-02f7a843c2d0" targetNamespace="http://schemas.microsoft.com/office/2006/metadata/properties" ma:root="true" ma:fieldsID="1f8918928c275871385115b2196c7a39" ns2:_="" ns3:_="">
    <xsd:import namespace="45e91f00-0250-4a60-970e-f6ee534b485a"/>
    <xsd:import namespace="03902022-5f07-415b-99da-02f7a843c2d0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2:LastSharedByUser" minOccurs="0"/>
                <xsd:element ref="ns2:LastSharedByTime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EventHashCode" minOccurs="0"/>
                <xsd:element ref="ns3:MediaServiceGenerationTime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5e91f00-0250-4a60-970e-f6ee534b485a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0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1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3902022-5f07-415b-99da-02f7a843c2d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2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4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5" nillable="true" ma:displayName="MediaServiceAutoTags" ma:description="" ma:internalName="MediaServiceAutoTags" ma:readOnly="true">
      <xsd:simpleType>
        <xsd:restriction base="dms:Text"/>
      </xsd:simpleType>
    </xsd:element>
    <xsd:element name="MediaServiceOCR" ma:index="16" nillable="true" ma:displayName="MediaServiceOCR" ma:description="" ma:internalName="MediaServiceOCR" ma:readOnly="true">
      <xsd:simpleType>
        <xsd:restriction base="dms:Note">
          <xsd:maxLength value="255"/>
        </xsd:restriction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2EF47D7B-2A83-48AD-A7DD-93C4AD0BCD3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2CE73AF-BBC0-4781-93E1-0B6B84C442F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5e91f00-0250-4a60-970e-f6ee534b485a"/>
    <ds:schemaRef ds:uri="03902022-5f07-415b-99da-02f7a843c2d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633E904-5FAF-4E17-8A49-3783CEAAF67C}">
  <ds:schemaRefs>
    <ds:schemaRef ds:uri="45e91f00-0250-4a60-970e-f6ee534b485a"/>
    <ds:schemaRef ds:uri="http://schemas.microsoft.com/office/2006/documentManagement/types"/>
    <ds:schemaRef ds:uri="http://schemas.openxmlformats.org/package/2006/metadata/core-properties"/>
    <ds:schemaRef ds:uri="http://purl.org/dc/dcmitype/"/>
    <ds:schemaRef ds:uri="http://www.w3.org/XML/1998/namespace"/>
    <ds:schemaRef ds:uri="http://schemas.microsoft.com/office/2006/metadata/properties"/>
    <ds:schemaRef ds:uri="http://purl.org/dc/terms/"/>
    <ds:schemaRef ds:uri="http://schemas.microsoft.com/office/infopath/2007/PartnerControls"/>
    <ds:schemaRef ds:uri="03902022-5f07-415b-99da-02f7a843c2d0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1367</TotalTime>
  <Words>3790</Words>
  <Application>Microsoft Office PowerPoint</Application>
  <PresentationFormat>自訂</PresentationFormat>
  <Paragraphs>974</Paragraphs>
  <Slides>51</Slides>
  <Notes>6</Notes>
  <HiddenSlides>0</HiddenSlides>
  <MMClips>0</MMClips>
  <ScaleCrop>false</ScaleCrop>
  <HeadingPairs>
    <vt:vector size="4" baseType="variant">
      <vt:variant>
        <vt:lpstr>佈景主題</vt:lpstr>
      </vt:variant>
      <vt:variant>
        <vt:i4>2</vt:i4>
      </vt:variant>
      <vt:variant>
        <vt:lpstr>投影片標題</vt:lpstr>
      </vt:variant>
      <vt:variant>
        <vt:i4>51</vt:i4>
      </vt:variant>
    </vt:vector>
  </HeadingPairs>
  <TitlesOfParts>
    <vt:vector size="53" baseType="lpstr">
      <vt:lpstr>自定义设计方案</vt:lpstr>
      <vt:lpstr>1_Office 主题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OfficePLUS</dc:creator>
  <cp:lastModifiedBy>Flyingkite</cp:lastModifiedBy>
  <cp:revision>171</cp:revision>
  <dcterms:created xsi:type="dcterms:W3CDTF">2015-08-18T02:51:41Z</dcterms:created>
  <dcterms:modified xsi:type="dcterms:W3CDTF">2024-01-15T14:43:20Z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t-weiszh@microsoft.com</vt:lpwstr>
  </property>
  <property fmtid="{D5CDD505-2E9C-101B-9397-08002B2CF9AE}" pid="5" name="MSIP_Label_f42aa342-8706-4288-bd11-ebb85995028c_SetDate">
    <vt:lpwstr>2019-07-05T06:56:11.7164292Z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9a7c444a-f181-45f6-9801-8f278c469c6c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  <property fmtid="{D5CDD505-2E9C-101B-9397-08002B2CF9AE}" pid="11" name="ContentTypeId">
    <vt:lpwstr>0x0101004D520B0621022B4CA37193CEB4BD4006</vt:lpwstr>
  </property>
</Properties>
</file>